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Lst>
  <p:notesMasterIdLst>
    <p:notesMasterId r:id="rId21"/>
  </p:notesMasterIdLst>
  <p:sldIdLst>
    <p:sldId id="256" r:id="rId5"/>
    <p:sldId id="257" r:id="rId6"/>
    <p:sldId id="274" r:id="rId7"/>
    <p:sldId id="259" r:id="rId8"/>
    <p:sldId id="266" r:id="rId9"/>
    <p:sldId id="260" r:id="rId10"/>
    <p:sldId id="265" r:id="rId11"/>
    <p:sldId id="268" r:id="rId12"/>
    <p:sldId id="269" r:id="rId13"/>
    <p:sldId id="270" r:id="rId14"/>
    <p:sldId id="271" r:id="rId15"/>
    <p:sldId id="272" r:id="rId16"/>
    <p:sldId id="273" r:id="rId17"/>
    <p:sldId id="276" r:id="rId18"/>
    <p:sldId id="277" r:id="rId19"/>
    <p:sldId id="26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9" autoAdjust="0"/>
    <p:restoredTop sz="94657"/>
  </p:normalViewPr>
  <p:slideViewPr>
    <p:cSldViewPr snapToGrid="0">
      <p:cViewPr varScale="1">
        <p:scale>
          <a:sx n="102" d="100"/>
          <a:sy n="102" d="100"/>
        </p:scale>
        <p:origin x="10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E2EA86-8137-4FFD-8416-E7D8B271C1C3}"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95714AA7-36D0-4C1A-92F0-0C15F6D02F32}">
      <dgm:prSet/>
      <dgm:spPr/>
      <dgm:t>
        <a:bodyPr/>
        <a:lstStyle/>
        <a:p>
          <a:r>
            <a:rPr lang="en-GB" dirty="0"/>
            <a:t>Python-tesseract is an optical character recognition (OCR) tool for python. </a:t>
          </a:r>
          <a:endParaRPr lang="en-US" dirty="0"/>
        </a:p>
      </dgm:t>
    </dgm:pt>
    <dgm:pt modelId="{E3D102D5-5AEC-49FA-A6AB-978B80C9F976}" type="parTrans" cxnId="{92107DA5-2D50-4C7E-B5A2-F465387E6D51}">
      <dgm:prSet/>
      <dgm:spPr/>
      <dgm:t>
        <a:bodyPr/>
        <a:lstStyle/>
        <a:p>
          <a:endParaRPr lang="en-US"/>
        </a:p>
      </dgm:t>
    </dgm:pt>
    <dgm:pt modelId="{0DAE818A-4486-4F72-A342-A9173858C2EB}" type="sibTrans" cxnId="{92107DA5-2D50-4C7E-B5A2-F465387E6D51}">
      <dgm:prSet/>
      <dgm:spPr/>
      <dgm:t>
        <a:bodyPr/>
        <a:lstStyle/>
        <a:p>
          <a:endParaRPr lang="en-US"/>
        </a:p>
      </dgm:t>
    </dgm:pt>
    <dgm:pt modelId="{01771C73-0E1F-4A21-A1CE-1AE9A502F9D0}">
      <dgm:prSet/>
      <dgm:spPr/>
      <dgm:t>
        <a:bodyPr/>
        <a:lstStyle/>
        <a:p>
          <a:r>
            <a:rPr lang="en-GB"/>
            <a:t>That is, it will recognize and “read” the text embedded in images.</a:t>
          </a:r>
          <a:endParaRPr lang="en-US"/>
        </a:p>
      </dgm:t>
    </dgm:pt>
    <dgm:pt modelId="{9FFCF1F4-14CD-43EF-BD74-6045ACFA51EF}" type="parTrans" cxnId="{6C892B28-34FE-4512-8543-5F069EB7A9DA}">
      <dgm:prSet/>
      <dgm:spPr/>
      <dgm:t>
        <a:bodyPr/>
        <a:lstStyle/>
        <a:p>
          <a:endParaRPr lang="en-US"/>
        </a:p>
      </dgm:t>
    </dgm:pt>
    <dgm:pt modelId="{14EBD7E6-0FE9-447D-9460-C4DFD1D51F82}" type="sibTrans" cxnId="{6C892B28-34FE-4512-8543-5F069EB7A9DA}">
      <dgm:prSet/>
      <dgm:spPr/>
      <dgm:t>
        <a:bodyPr/>
        <a:lstStyle/>
        <a:p>
          <a:endParaRPr lang="en-US"/>
        </a:p>
      </dgm:t>
    </dgm:pt>
    <dgm:pt modelId="{358E7A56-51DE-4682-85EC-F98AB1A90E0C}">
      <dgm:prSet/>
      <dgm:spPr/>
      <dgm:t>
        <a:bodyPr/>
        <a:lstStyle/>
        <a:p>
          <a:r>
            <a:rPr lang="en-GB"/>
            <a:t>Useful for us, as we are extracting information from notes.</a:t>
          </a:r>
          <a:endParaRPr lang="en-US"/>
        </a:p>
      </dgm:t>
    </dgm:pt>
    <dgm:pt modelId="{FEB40071-927A-4FE1-B096-8A031CA8A016}" type="parTrans" cxnId="{14FCD61A-8A38-47F7-99FC-06D87A6153CE}">
      <dgm:prSet/>
      <dgm:spPr/>
      <dgm:t>
        <a:bodyPr/>
        <a:lstStyle/>
        <a:p>
          <a:endParaRPr lang="en-US"/>
        </a:p>
      </dgm:t>
    </dgm:pt>
    <dgm:pt modelId="{F6BE4C90-E4F4-4B6B-A8BD-174E732E1042}" type="sibTrans" cxnId="{14FCD61A-8A38-47F7-99FC-06D87A6153CE}">
      <dgm:prSet/>
      <dgm:spPr/>
      <dgm:t>
        <a:bodyPr/>
        <a:lstStyle/>
        <a:p>
          <a:endParaRPr lang="en-US"/>
        </a:p>
      </dgm:t>
    </dgm:pt>
    <dgm:pt modelId="{86CE7B77-9E41-48B4-BB36-08BD53088CBE}" type="pres">
      <dgm:prSet presAssocID="{16E2EA86-8137-4FFD-8416-E7D8B271C1C3}" presName="outerComposite" presStyleCnt="0">
        <dgm:presLayoutVars>
          <dgm:chMax val="5"/>
          <dgm:dir/>
          <dgm:resizeHandles val="exact"/>
        </dgm:presLayoutVars>
      </dgm:prSet>
      <dgm:spPr/>
    </dgm:pt>
    <dgm:pt modelId="{2261B491-2F0C-46E9-839F-A781072517F7}" type="pres">
      <dgm:prSet presAssocID="{16E2EA86-8137-4FFD-8416-E7D8B271C1C3}" presName="dummyMaxCanvas" presStyleCnt="0">
        <dgm:presLayoutVars/>
      </dgm:prSet>
      <dgm:spPr/>
    </dgm:pt>
    <dgm:pt modelId="{4B30949F-EDC7-4A69-81C5-798470C636E4}" type="pres">
      <dgm:prSet presAssocID="{16E2EA86-8137-4FFD-8416-E7D8B271C1C3}" presName="ThreeNodes_1" presStyleLbl="node1" presStyleIdx="0" presStyleCnt="3">
        <dgm:presLayoutVars>
          <dgm:bulletEnabled val="1"/>
        </dgm:presLayoutVars>
      </dgm:prSet>
      <dgm:spPr/>
    </dgm:pt>
    <dgm:pt modelId="{6039F40A-FF92-49C0-BE2B-AFE6D1FBA105}" type="pres">
      <dgm:prSet presAssocID="{16E2EA86-8137-4FFD-8416-E7D8B271C1C3}" presName="ThreeNodes_2" presStyleLbl="node1" presStyleIdx="1" presStyleCnt="3">
        <dgm:presLayoutVars>
          <dgm:bulletEnabled val="1"/>
        </dgm:presLayoutVars>
      </dgm:prSet>
      <dgm:spPr/>
    </dgm:pt>
    <dgm:pt modelId="{F986FFB6-F600-4DB4-BE3F-51096E9FE2FF}" type="pres">
      <dgm:prSet presAssocID="{16E2EA86-8137-4FFD-8416-E7D8B271C1C3}" presName="ThreeNodes_3" presStyleLbl="node1" presStyleIdx="2" presStyleCnt="3">
        <dgm:presLayoutVars>
          <dgm:bulletEnabled val="1"/>
        </dgm:presLayoutVars>
      </dgm:prSet>
      <dgm:spPr/>
    </dgm:pt>
    <dgm:pt modelId="{60CEB575-A5B4-4E57-A98E-E6302E47D80A}" type="pres">
      <dgm:prSet presAssocID="{16E2EA86-8137-4FFD-8416-E7D8B271C1C3}" presName="ThreeConn_1-2" presStyleLbl="fgAccFollowNode1" presStyleIdx="0" presStyleCnt="2">
        <dgm:presLayoutVars>
          <dgm:bulletEnabled val="1"/>
        </dgm:presLayoutVars>
      </dgm:prSet>
      <dgm:spPr/>
    </dgm:pt>
    <dgm:pt modelId="{A1A775C3-F4ED-4C79-B435-D18983C71A8F}" type="pres">
      <dgm:prSet presAssocID="{16E2EA86-8137-4FFD-8416-E7D8B271C1C3}" presName="ThreeConn_2-3" presStyleLbl="fgAccFollowNode1" presStyleIdx="1" presStyleCnt="2">
        <dgm:presLayoutVars>
          <dgm:bulletEnabled val="1"/>
        </dgm:presLayoutVars>
      </dgm:prSet>
      <dgm:spPr/>
    </dgm:pt>
    <dgm:pt modelId="{11805A8C-D5FD-461B-B45D-C2191FA53AD5}" type="pres">
      <dgm:prSet presAssocID="{16E2EA86-8137-4FFD-8416-E7D8B271C1C3}" presName="ThreeNodes_1_text" presStyleLbl="node1" presStyleIdx="2" presStyleCnt="3">
        <dgm:presLayoutVars>
          <dgm:bulletEnabled val="1"/>
        </dgm:presLayoutVars>
      </dgm:prSet>
      <dgm:spPr/>
    </dgm:pt>
    <dgm:pt modelId="{9A3614F6-2C7B-4406-B806-0BB91DDED2E7}" type="pres">
      <dgm:prSet presAssocID="{16E2EA86-8137-4FFD-8416-E7D8B271C1C3}" presName="ThreeNodes_2_text" presStyleLbl="node1" presStyleIdx="2" presStyleCnt="3">
        <dgm:presLayoutVars>
          <dgm:bulletEnabled val="1"/>
        </dgm:presLayoutVars>
      </dgm:prSet>
      <dgm:spPr/>
    </dgm:pt>
    <dgm:pt modelId="{9447FFA9-6FE1-4E24-83B5-82F202C061D7}" type="pres">
      <dgm:prSet presAssocID="{16E2EA86-8137-4FFD-8416-E7D8B271C1C3}" presName="ThreeNodes_3_text" presStyleLbl="node1" presStyleIdx="2" presStyleCnt="3">
        <dgm:presLayoutVars>
          <dgm:bulletEnabled val="1"/>
        </dgm:presLayoutVars>
      </dgm:prSet>
      <dgm:spPr/>
    </dgm:pt>
  </dgm:ptLst>
  <dgm:cxnLst>
    <dgm:cxn modelId="{14FCD61A-8A38-47F7-99FC-06D87A6153CE}" srcId="{16E2EA86-8137-4FFD-8416-E7D8B271C1C3}" destId="{358E7A56-51DE-4682-85EC-F98AB1A90E0C}" srcOrd="2" destOrd="0" parTransId="{FEB40071-927A-4FE1-B096-8A031CA8A016}" sibTransId="{F6BE4C90-E4F4-4B6B-A8BD-174E732E1042}"/>
    <dgm:cxn modelId="{6C892B28-34FE-4512-8543-5F069EB7A9DA}" srcId="{16E2EA86-8137-4FFD-8416-E7D8B271C1C3}" destId="{01771C73-0E1F-4A21-A1CE-1AE9A502F9D0}" srcOrd="1" destOrd="0" parTransId="{9FFCF1F4-14CD-43EF-BD74-6045ACFA51EF}" sibTransId="{14EBD7E6-0FE9-447D-9460-C4DFD1D51F82}"/>
    <dgm:cxn modelId="{694D5431-B38B-47E7-93B8-FA76476E6BBC}" type="presOf" srcId="{14EBD7E6-0FE9-447D-9460-C4DFD1D51F82}" destId="{A1A775C3-F4ED-4C79-B435-D18983C71A8F}" srcOrd="0" destOrd="0" presId="urn:microsoft.com/office/officeart/2005/8/layout/vProcess5"/>
    <dgm:cxn modelId="{19EFDC33-0767-48E2-A7B6-2EDDD9E4CF2A}" type="presOf" srcId="{95714AA7-36D0-4C1A-92F0-0C15F6D02F32}" destId="{4B30949F-EDC7-4A69-81C5-798470C636E4}" srcOrd="0" destOrd="0" presId="urn:microsoft.com/office/officeart/2005/8/layout/vProcess5"/>
    <dgm:cxn modelId="{5F28F138-047B-4AF5-9E70-629EF2547B2E}" type="presOf" srcId="{95714AA7-36D0-4C1A-92F0-0C15F6D02F32}" destId="{11805A8C-D5FD-461B-B45D-C2191FA53AD5}" srcOrd="1" destOrd="0" presId="urn:microsoft.com/office/officeart/2005/8/layout/vProcess5"/>
    <dgm:cxn modelId="{94DCA74E-2907-4D20-B698-A41A6E519C78}" type="presOf" srcId="{16E2EA86-8137-4FFD-8416-E7D8B271C1C3}" destId="{86CE7B77-9E41-48B4-BB36-08BD53088CBE}" srcOrd="0" destOrd="0" presId="urn:microsoft.com/office/officeart/2005/8/layout/vProcess5"/>
    <dgm:cxn modelId="{8A4BF34E-4C23-4A1D-B019-86038EFA7731}" type="presOf" srcId="{01771C73-0E1F-4A21-A1CE-1AE9A502F9D0}" destId="{9A3614F6-2C7B-4406-B806-0BB91DDED2E7}" srcOrd="1" destOrd="0" presId="urn:microsoft.com/office/officeart/2005/8/layout/vProcess5"/>
    <dgm:cxn modelId="{E16837A0-AFA1-4449-AACA-4710C1FFC95F}" type="presOf" srcId="{358E7A56-51DE-4682-85EC-F98AB1A90E0C}" destId="{F986FFB6-F600-4DB4-BE3F-51096E9FE2FF}" srcOrd="0" destOrd="0" presId="urn:microsoft.com/office/officeart/2005/8/layout/vProcess5"/>
    <dgm:cxn modelId="{92107DA5-2D50-4C7E-B5A2-F465387E6D51}" srcId="{16E2EA86-8137-4FFD-8416-E7D8B271C1C3}" destId="{95714AA7-36D0-4C1A-92F0-0C15F6D02F32}" srcOrd="0" destOrd="0" parTransId="{E3D102D5-5AEC-49FA-A6AB-978B80C9F976}" sibTransId="{0DAE818A-4486-4F72-A342-A9173858C2EB}"/>
    <dgm:cxn modelId="{F3B588AD-FCEA-4191-8E5E-ACD9A352A0A1}" type="presOf" srcId="{0DAE818A-4486-4F72-A342-A9173858C2EB}" destId="{60CEB575-A5B4-4E57-A98E-E6302E47D80A}" srcOrd="0" destOrd="0" presId="urn:microsoft.com/office/officeart/2005/8/layout/vProcess5"/>
    <dgm:cxn modelId="{899F8BC9-020A-4ABB-ACA2-D64FF5E97385}" type="presOf" srcId="{358E7A56-51DE-4682-85EC-F98AB1A90E0C}" destId="{9447FFA9-6FE1-4E24-83B5-82F202C061D7}" srcOrd="1" destOrd="0" presId="urn:microsoft.com/office/officeart/2005/8/layout/vProcess5"/>
    <dgm:cxn modelId="{857AB4ED-6609-49BF-AD7A-11E090036F5F}" type="presOf" srcId="{01771C73-0E1F-4A21-A1CE-1AE9A502F9D0}" destId="{6039F40A-FF92-49C0-BE2B-AFE6D1FBA105}" srcOrd="0" destOrd="0" presId="urn:microsoft.com/office/officeart/2005/8/layout/vProcess5"/>
    <dgm:cxn modelId="{F4DDD501-C2FD-4BC1-BDCA-1BC6820D6EBD}" type="presParOf" srcId="{86CE7B77-9E41-48B4-BB36-08BD53088CBE}" destId="{2261B491-2F0C-46E9-839F-A781072517F7}" srcOrd="0" destOrd="0" presId="urn:microsoft.com/office/officeart/2005/8/layout/vProcess5"/>
    <dgm:cxn modelId="{A947EAF8-8117-4646-91AB-3841928C4622}" type="presParOf" srcId="{86CE7B77-9E41-48B4-BB36-08BD53088CBE}" destId="{4B30949F-EDC7-4A69-81C5-798470C636E4}" srcOrd="1" destOrd="0" presId="urn:microsoft.com/office/officeart/2005/8/layout/vProcess5"/>
    <dgm:cxn modelId="{D9CBACEE-4222-4762-9E29-821B0EA13252}" type="presParOf" srcId="{86CE7B77-9E41-48B4-BB36-08BD53088CBE}" destId="{6039F40A-FF92-49C0-BE2B-AFE6D1FBA105}" srcOrd="2" destOrd="0" presId="urn:microsoft.com/office/officeart/2005/8/layout/vProcess5"/>
    <dgm:cxn modelId="{31258D2E-9458-4DE5-91AF-B8DABEE891FF}" type="presParOf" srcId="{86CE7B77-9E41-48B4-BB36-08BD53088CBE}" destId="{F986FFB6-F600-4DB4-BE3F-51096E9FE2FF}" srcOrd="3" destOrd="0" presId="urn:microsoft.com/office/officeart/2005/8/layout/vProcess5"/>
    <dgm:cxn modelId="{568D3507-107C-459D-8A76-E71EF657183B}" type="presParOf" srcId="{86CE7B77-9E41-48B4-BB36-08BD53088CBE}" destId="{60CEB575-A5B4-4E57-A98E-E6302E47D80A}" srcOrd="4" destOrd="0" presId="urn:microsoft.com/office/officeart/2005/8/layout/vProcess5"/>
    <dgm:cxn modelId="{1405C22B-6A99-4BEF-B2E1-30B7A7263521}" type="presParOf" srcId="{86CE7B77-9E41-48B4-BB36-08BD53088CBE}" destId="{A1A775C3-F4ED-4C79-B435-D18983C71A8F}" srcOrd="5" destOrd="0" presId="urn:microsoft.com/office/officeart/2005/8/layout/vProcess5"/>
    <dgm:cxn modelId="{45574DA5-49D0-4A1B-82EE-743A02110690}" type="presParOf" srcId="{86CE7B77-9E41-48B4-BB36-08BD53088CBE}" destId="{11805A8C-D5FD-461B-B45D-C2191FA53AD5}" srcOrd="6" destOrd="0" presId="urn:microsoft.com/office/officeart/2005/8/layout/vProcess5"/>
    <dgm:cxn modelId="{F0A73CF7-0791-4350-AF3E-3CA0311962E0}" type="presParOf" srcId="{86CE7B77-9E41-48B4-BB36-08BD53088CBE}" destId="{9A3614F6-2C7B-4406-B806-0BB91DDED2E7}" srcOrd="7" destOrd="0" presId="urn:microsoft.com/office/officeart/2005/8/layout/vProcess5"/>
    <dgm:cxn modelId="{FE811E01-BF91-41B1-8374-81FE53CB30EE}" type="presParOf" srcId="{86CE7B77-9E41-48B4-BB36-08BD53088CBE}" destId="{9447FFA9-6FE1-4E24-83B5-82F202C061D7}"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59D6D8-DCC3-4FEE-9998-8AF2395ED62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77EE8B3-676A-43D9-9B8C-36180E08F43C}">
      <dgm:prSet/>
      <dgm:spPr/>
      <dgm:t>
        <a:bodyPr/>
        <a:lstStyle/>
        <a:p>
          <a:pPr>
            <a:lnSpc>
              <a:spcPct val="100000"/>
            </a:lnSpc>
          </a:pPr>
          <a:r>
            <a:rPr lang="en-GB"/>
            <a:t>Let's take the serial code 'NC5244932879'</a:t>
          </a:r>
          <a:endParaRPr lang="en-US"/>
        </a:p>
      </dgm:t>
    </dgm:pt>
    <dgm:pt modelId="{6F6C506A-93F7-411E-9A01-F2F30502BFD1}" type="parTrans" cxnId="{2849CA76-7E9C-439E-890E-9D0F59020A7A}">
      <dgm:prSet/>
      <dgm:spPr/>
      <dgm:t>
        <a:bodyPr/>
        <a:lstStyle/>
        <a:p>
          <a:endParaRPr lang="en-US"/>
        </a:p>
      </dgm:t>
    </dgm:pt>
    <dgm:pt modelId="{AA012478-4415-4E2A-8ADA-2782D5906B32}" type="sibTrans" cxnId="{2849CA76-7E9C-439E-890E-9D0F59020A7A}">
      <dgm:prSet/>
      <dgm:spPr/>
      <dgm:t>
        <a:bodyPr/>
        <a:lstStyle/>
        <a:p>
          <a:endParaRPr lang="en-US"/>
        </a:p>
      </dgm:t>
    </dgm:pt>
    <dgm:pt modelId="{79F70AC5-2867-4826-ACFA-80BD27C8BE8E}">
      <dgm:prSet/>
      <dgm:spPr/>
      <dgm:t>
        <a:bodyPr/>
        <a:lstStyle/>
        <a:p>
          <a:pPr>
            <a:lnSpc>
              <a:spcPct val="100000"/>
            </a:lnSpc>
          </a:pPr>
          <a:r>
            <a:rPr lang="en-GB" dirty="0"/>
            <a:t>To perform calculations on the serial number, get the ASCII of C (</a:t>
          </a:r>
          <a:r>
            <a:rPr lang="en-GB" b="1" dirty="0"/>
            <a:t>67</a:t>
          </a:r>
          <a:r>
            <a:rPr lang="en-GB" b="0" dirty="0"/>
            <a:t>)</a:t>
          </a:r>
          <a:r>
            <a:rPr lang="en-GB" dirty="0"/>
            <a:t>. Perform a checksum on 67, and 5244932879</a:t>
          </a:r>
          <a:endParaRPr lang="en-US" dirty="0"/>
        </a:p>
      </dgm:t>
    </dgm:pt>
    <dgm:pt modelId="{C1ABE43F-81C3-472D-AA11-99FC57873A3F}" type="parTrans" cxnId="{395B78EB-D528-4F97-829F-B6F95E56C916}">
      <dgm:prSet/>
      <dgm:spPr/>
      <dgm:t>
        <a:bodyPr/>
        <a:lstStyle/>
        <a:p>
          <a:endParaRPr lang="en-US"/>
        </a:p>
      </dgm:t>
    </dgm:pt>
    <dgm:pt modelId="{0E918CDE-4572-4D8B-95E3-D0CADBCDA8BF}" type="sibTrans" cxnId="{395B78EB-D528-4F97-829F-B6F95E56C916}">
      <dgm:prSet/>
      <dgm:spPr/>
      <dgm:t>
        <a:bodyPr/>
        <a:lstStyle/>
        <a:p>
          <a:endParaRPr lang="en-US"/>
        </a:p>
      </dgm:t>
    </dgm:pt>
    <dgm:pt modelId="{A52451A3-E1FD-4BCE-80E7-647BD45359E8}">
      <dgm:prSet/>
      <dgm:spPr/>
      <dgm:t>
        <a:bodyPr/>
        <a:lstStyle/>
        <a:p>
          <a:pPr>
            <a:lnSpc>
              <a:spcPct val="100000"/>
            </a:lnSpc>
          </a:pPr>
          <a:r>
            <a:rPr lang="en-GB"/>
            <a:t>This gives us a result of 66. We then apply this to mod9, giving us '3'</a:t>
          </a:r>
          <a:endParaRPr lang="en-US"/>
        </a:p>
      </dgm:t>
    </dgm:pt>
    <dgm:pt modelId="{BABEB917-51CA-435B-B00D-C45700DFC966}" type="parTrans" cxnId="{A223C19C-D046-43A2-949F-F8D27CD1C504}">
      <dgm:prSet/>
      <dgm:spPr/>
      <dgm:t>
        <a:bodyPr/>
        <a:lstStyle/>
        <a:p>
          <a:endParaRPr lang="en-US"/>
        </a:p>
      </dgm:t>
    </dgm:pt>
    <dgm:pt modelId="{AADC3141-0E68-4051-B051-10B0EAE53293}" type="sibTrans" cxnId="{A223C19C-D046-43A2-949F-F8D27CD1C504}">
      <dgm:prSet/>
      <dgm:spPr/>
      <dgm:t>
        <a:bodyPr/>
        <a:lstStyle/>
        <a:p>
          <a:endParaRPr lang="en-US"/>
        </a:p>
      </dgm:t>
    </dgm:pt>
    <dgm:pt modelId="{FB22E958-9B38-4D3F-8016-0721EBB54367}">
      <dgm:prSet/>
      <dgm:spPr/>
      <dgm:t>
        <a:bodyPr/>
        <a:lstStyle/>
        <a:p>
          <a:pPr>
            <a:lnSpc>
              <a:spcPct val="100000"/>
            </a:lnSpc>
          </a:pPr>
          <a:r>
            <a:rPr lang="en-GB"/>
            <a:t>Now, we compare 3 to the control code of the serial number, 'N'.</a:t>
          </a:r>
          <a:endParaRPr lang="en-US"/>
        </a:p>
      </dgm:t>
    </dgm:pt>
    <dgm:pt modelId="{B5B7411D-6768-4C13-B3BE-63C2C6CBA212}" type="parTrans" cxnId="{1AFE31DD-1067-4BE8-90E7-6D5BC2DA69E0}">
      <dgm:prSet/>
      <dgm:spPr/>
      <dgm:t>
        <a:bodyPr/>
        <a:lstStyle/>
        <a:p>
          <a:endParaRPr lang="en-US"/>
        </a:p>
      </dgm:t>
    </dgm:pt>
    <dgm:pt modelId="{70EE6AD6-121C-406B-A811-AA9787FC1598}" type="sibTrans" cxnId="{1AFE31DD-1067-4BE8-90E7-6D5BC2DA69E0}">
      <dgm:prSet/>
      <dgm:spPr/>
      <dgm:t>
        <a:bodyPr/>
        <a:lstStyle/>
        <a:p>
          <a:endParaRPr lang="en-US"/>
        </a:p>
      </dgm:t>
    </dgm:pt>
    <dgm:pt modelId="{D39BF597-A325-4FDC-B1A8-5FC2EB2C1AAE}">
      <dgm:prSet/>
      <dgm:spPr/>
      <dgm:t>
        <a:bodyPr/>
        <a:lstStyle/>
        <a:p>
          <a:pPr>
            <a:lnSpc>
              <a:spcPct val="100000"/>
            </a:lnSpc>
          </a:pPr>
          <a:r>
            <a:rPr lang="en-GB"/>
            <a:t>The 'N' control code equates to 3.</a:t>
          </a:r>
          <a:endParaRPr lang="en-US"/>
        </a:p>
      </dgm:t>
    </dgm:pt>
    <dgm:pt modelId="{9C393EBD-425F-443E-A513-738325C17928}" type="parTrans" cxnId="{7C6321DC-4F05-45DA-97B3-B8F70C8349AC}">
      <dgm:prSet/>
      <dgm:spPr/>
      <dgm:t>
        <a:bodyPr/>
        <a:lstStyle/>
        <a:p>
          <a:endParaRPr lang="en-US"/>
        </a:p>
      </dgm:t>
    </dgm:pt>
    <dgm:pt modelId="{360704B3-6E6D-419B-9610-A6385357E64C}" type="sibTrans" cxnId="{7C6321DC-4F05-45DA-97B3-B8F70C8349AC}">
      <dgm:prSet/>
      <dgm:spPr/>
      <dgm:t>
        <a:bodyPr/>
        <a:lstStyle/>
        <a:p>
          <a:endParaRPr lang="en-US"/>
        </a:p>
      </dgm:t>
    </dgm:pt>
    <dgm:pt modelId="{CB1CF821-1CAF-40AA-827C-A4461B92C95E}">
      <dgm:prSet/>
      <dgm:spPr/>
      <dgm:t>
        <a:bodyPr/>
        <a:lstStyle/>
        <a:p>
          <a:pPr>
            <a:lnSpc>
              <a:spcPct val="100000"/>
            </a:lnSpc>
          </a:pPr>
          <a:r>
            <a:rPr lang="en-GB"/>
            <a:t>As our checksum total and control code number are equal, we can say that the note serial number is validated!</a:t>
          </a:r>
          <a:endParaRPr lang="en-US"/>
        </a:p>
      </dgm:t>
    </dgm:pt>
    <dgm:pt modelId="{BDB871C2-E618-45C3-B252-6CDFB8FCC5BC}" type="parTrans" cxnId="{C681E091-7C06-412F-AB03-22B0D5B1DCB4}">
      <dgm:prSet/>
      <dgm:spPr/>
      <dgm:t>
        <a:bodyPr/>
        <a:lstStyle/>
        <a:p>
          <a:endParaRPr lang="en-US"/>
        </a:p>
      </dgm:t>
    </dgm:pt>
    <dgm:pt modelId="{7DBCB3A8-BB8C-4BDC-AEAB-9EDEA55F391F}" type="sibTrans" cxnId="{C681E091-7C06-412F-AB03-22B0D5B1DCB4}">
      <dgm:prSet/>
      <dgm:spPr/>
      <dgm:t>
        <a:bodyPr/>
        <a:lstStyle/>
        <a:p>
          <a:endParaRPr lang="en-US"/>
        </a:p>
      </dgm:t>
    </dgm:pt>
    <dgm:pt modelId="{1A45954F-2B76-4A7A-8E29-1F60DEBF15B0}" type="pres">
      <dgm:prSet presAssocID="{B959D6D8-DCC3-4FEE-9998-8AF2395ED621}" presName="root" presStyleCnt="0">
        <dgm:presLayoutVars>
          <dgm:dir/>
          <dgm:resizeHandles val="exact"/>
        </dgm:presLayoutVars>
      </dgm:prSet>
      <dgm:spPr/>
    </dgm:pt>
    <dgm:pt modelId="{62918D1D-A4C0-4CA3-909C-03C5E8EE0136}" type="pres">
      <dgm:prSet presAssocID="{C77EE8B3-676A-43D9-9B8C-36180E08F43C}" presName="compNode" presStyleCnt="0"/>
      <dgm:spPr/>
    </dgm:pt>
    <dgm:pt modelId="{AB605BFB-69BA-4F5E-A5A2-08B615E36E5E}" type="pres">
      <dgm:prSet presAssocID="{C77EE8B3-676A-43D9-9B8C-36180E08F43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code"/>
        </a:ext>
      </dgm:extLst>
    </dgm:pt>
    <dgm:pt modelId="{4A46C188-6AE4-4FB9-8E93-ECC4BCDEC2F7}" type="pres">
      <dgm:prSet presAssocID="{C77EE8B3-676A-43D9-9B8C-36180E08F43C}" presName="spaceRect" presStyleCnt="0"/>
      <dgm:spPr/>
    </dgm:pt>
    <dgm:pt modelId="{003EB657-6E71-4560-BEDA-3F2EC1278D66}" type="pres">
      <dgm:prSet presAssocID="{C77EE8B3-676A-43D9-9B8C-36180E08F43C}" presName="textRect" presStyleLbl="revTx" presStyleIdx="0" presStyleCnt="6">
        <dgm:presLayoutVars>
          <dgm:chMax val="1"/>
          <dgm:chPref val="1"/>
        </dgm:presLayoutVars>
      </dgm:prSet>
      <dgm:spPr/>
    </dgm:pt>
    <dgm:pt modelId="{7AD9F3EA-CC50-4438-8636-8884A2436E2A}" type="pres">
      <dgm:prSet presAssocID="{AA012478-4415-4E2A-8ADA-2782D5906B32}" presName="sibTrans" presStyleCnt="0"/>
      <dgm:spPr/>
    </dgm:pt>
    <dgm:pt modelId="{0FD55F7D-A57B-4548-9446-61E43EF78D12}" type="pres">
      <dgm:prSet presAssocID="{79F70AC5-2867-4826-ACFA-80BD27C8BE8E}" presName="compNode" presStyleCnt="0"/>
      <dgm:spPr/>
    </dgm:pt>
    <dgm:pt modelId="{CA5B338B-0B70-4F93-8083-2EAFFE91F9A8}" type="pres">
      <dgm:prSet presAssocID="{79F70AC5-2867-4826-ACFA-80BD27C8BE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lculator"/>
        </a:ext>
      </dgm:extLst>
    </dgm:pt>
    <dgm:pt modelId="{7EA9C497-A1DD-4CD2-BE4A-21FC4942CB5B}" type="pres">
      <dgm:prSet presAssocID="{79F70AC5-2867-4826-ACFA-80BD27C8BE8E}" presName="spaceRect" presStyleCnt="0"/>
      <dgm:spPr/>
    </dgm:pt>
    <dgm:pt modelId="{E125E7DE-490D-4796-A3FF-5486995BBFEF}" type="pres">
      <dgm:prSet presAssocID="{79F70AC5-2867-4826-ACFA-80BD27C8BE8E}" presName="textRect" presStyleLbl="revTx" presStyleIdx="1" presStyleCnt="6">
        <dgm:presLayoutVars>
          <dgm:chMax val="1"/>
          <dgm:chPref val="1"/>
        </dgm:presLayoutVars>
      </dgm:prSet>
      <dgm:spPr/>
    </dgm:pt>
    <dgm:pt modelId="{98429A58-471F-45FA-ABD7-6DBE5839421A}" type="pres">
      <dgm:prSet presAssocID="{0E918CDE-4572-4D8B-95E3-D0CADBCDA8BF}" presName="sibTrans" presStyleCnt="0"/>
      <dgm:spPr/>
    </dgm:pt>
    <dgm:pt modelId="{49D4057E-B5C6-447C-B76C-B97251349A02}" type="pres">
      <dgm:prSet presAssocID="{A52451A3-E1FD-4BCE-80E7-647BD45359E8}" presName="compNode" presStyleCnt="0"/>
      <dgm:spPr/>
    </dgm:pt>
    <dgm:pt modelId="{8131A7AC-9330-4242-A6D7-712951F3891A}" type="pres">
      <dgm:prSet presAssocID="{A52451A3-E1FD-4BCE-80E7-647BD45359E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apping Hands"/>
        </a:ext>
      </dgm:extLst>
    </dgm:pt>
    <dgm:pt modelId="{17AA88A6-F383-4D05-A667-571161B8A8EA}" type="pres">
      <dgm:prSet presAssocID="{A52451A3-E1FD-4BCE-80E7-647BD45359E8}" presName="spaceRect" presStyleCnt="0"/>
      <dgm:spPr/>
    </dgm:pt>
    <dgm:pt modelId="{55997F9D-133E-4699-92C0-9ECDB2ED8963}" type="pres">
      <dgm:prSet presAssocID="{A52451A3-E1FD-4BCE-80E7-647BD45359E8}" presName="textRect" presStyleLbl="revTx" presStyleIdx="2" presStyleCnt="6">
        <dgm:presLayoutVars>
          <dgm:chMax val="1"/>
          <dgm:chPref val="1"/>
        </dgm:presLayoutVars>
      </dgm:prSet>
      <dgm:spPr/>
    </dgm:pt>
    <dgm:pt modelId="{2AA6E784-B339-4050-BF5E-0321DDA9442E}" type="pres">
      <dgm:prSet presAssocID="{AADC3141-0E68-4051-B051-10B0EAE53293}" presName="sibTrans" presStyleCnt="0"/>
      <dgm:spPr/>
    </dgm:pt>
    <dgm:pt modelId="{89D5E7FB-D2A2-4C4F-AC75-A816AFB0F3E2}" type="pres">
      <dgm:prSet presAssocID="{FB22E958-9B38-4D3F-8016-0721EBB54367}" presName="compNode" presStyleCnt="0"/>
      <dgm:spPr/>
    </dgm:pt>
    <dgm:pt modelId="{2F023BB6-39A9-40E9-81D6-6C4002CE2594}" type="pres">
      <dgm:prSet presAssocID="{FB22E958-9B38-4D3F-8016-0721EBB5436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4523EB4E-453F-4327-B5F1-589930C8DCC8}" type="pres">
      <dgm:prSet presAssocID="{FB22E958-9B38-4D3F-8016-0721EBB54367}" presName="spaceRect" presStyleCnt="0"/>
      <dgm:spPr/>
    </dgm:pt>
    <dgm:pt modelId="{B3353B9E-2CA6-4D62-B0E7-B5B040C622C6}" type="pres">
      <dgm:prSet presAssocID="{FB22E958-9B38-4D3F-8016-0721EBB54367}" presName="textRect" presStyleLbl="revTx" presStyleIdx="3" presStyleCnt="6">
        <dgm:presLayoutVars>
          <dgm:chMax val="1"/>
          <dgm:chPref val="1"/>
        </dgm:presLayoutVars>
      </dgm:prSet>
      <dgm:spPr/>
    </dgm:pt>
    <dgm:pt modelId="{22EC4329-4F35-4673-8F00-89A276D916CA}" type="pres">
      <dgm:prSet presAssocID="{70EE6AD6-121C-406B-A811-AA9787FC1598}" presName="sibTrans" presStyleCnt="0"/>
      <dgm:spPr/>
    </dgm:pt>
    <dgm:pt modelId="{ABA81C58-5ABA-4D9C-B760-9D7C6B064272}" type="pres">
      <dgm:prSet presAssocID="{D39BF597-A325-4FDC-B1A8-5FC2EB2C1AAE}" presName="compNode" presStyleCnt="0"/>
      <dgm:spPr/>
    </dgm:pt>
    <dgm:pt modelId="{48B1FD34-C13D-490C-B1CA-406F6E4AE89E}" type="pres">
      <dgm:prSet presAssocID="{D39BF597-A325-4FDC-B1A8-5FC2EB2C1AA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roup of People"/>
        </a:ext>
      </dgm:extLst>
    </dgm:pt>
    <dgm:pt modelId="{F221DDCB-1AAC-4B0F-B255-5D3A8FC2EE18}" type="pres">
      <dgm:prSet presAssocID="{D39BF597-A325-4FDC-B1A8-5FC2EB2C1AAE}" presName="spaceRect" presStyleCnt="0"/>
      <dgm:spPr/>
    </dgm:pt>
    <dgm:pt modelId="{F5348968-BB35-4499-A8DB-F67E39710452}" type="pres">
      <dgm:prSet presAssocID="{D39BF597-A325-4FDC-B1A8-5FC2EB2C1AAE}" presName="textRect" presStyleLbl="revTx" presStyleIdx="4" presStyleCnt="6">
        <dgm:presLayoutVars>
          <dgm:chMax val="1"/>
          <dgm:chPref val="1"/>
        </dgm:presLayoutVars>
      </dgm:prSet>
      <dgm:spPr/>
    </dgm:pt>
    <dgm:pt modelId="{6C130140-F99D-452C-87B6-994E64B0FD53}" type="pres">
      <dgm:prSet presAssocID="{360704B3-6E6D-419B-9610-A6385357E64C}" presName="sibTrans" presStyleCnt="0"/>
      <dgm:spPr/>
    </dgm:pt>
    <dgm:pt modelId="{5871FB4B-8657-4613-809D-95510641492D}" type="pres">
      <dgm:prSet presAssocID="{CB1CF821-1CAF-40AA-827C-A4461B92C95E}" presName="compNode" presStyleCnt="0"/>
      <dgm:spPr/>
    </dgm:pt>
    <dgm:pt modelId="{254294AE-6E01-4E0B-86FC-2F37C5545950}" type="pres">
      <dgm:prSet presAssocID="{CB1CF821-1CAF-40AA-827C-A4461B92C95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ank Check"/>
        </a:ext>
      </dgm:extLst>
    </dgm:pt>
    <dgm:pt modelId="{0F9B8B19-FE3D-43DE-A92F-4146BF0BBDD8}" type="pres">
      <dgm:prSet presAssocID="{CB1CF821-1CAF-40AA-827C-A4461B92C95E}" presName="spaceRect" presStyleCnt="0"/>
      <dgm:spPr/>
    </dgm:pt>
    <dgm:pt modelId="{690A7588-6B8C-4BFF-A14D-0D2A4A1BEFF7}" type="pres">
      <dgm:prSet presAssocID="{CB1CF821-1CAF-40AA-827C-A4461B92C95E}" presName="textRect" presStyleLbl="revTx" presStyleIdx="5" presStyleCnt="6">
        <dgm:presLayoutVars>
          <dgm:chMax val="1"/>
          <dgm:chPref val="1"/>
        </dgm:presLayoutVars>
      </dgm:prSet>
      <dgm:spPr/>
    </dgm:pt>
  </dgm:ptLst>
  <dgm:cxnLst>
    <dgm:cxn modelId="{55B3FC0C-7780-4752-B6B6-7C96712A41E6}" type="presOf" srcId="{C77EE8B3-676A-43D9-9B8C-36180E08F43C}" destId="{003EB657-6E71-4560-BEDA-3F2EC1278D66}" srcOrd="0" destOrd="0" presId="urn:microsoft.com/office/officeart/2018/2/layout/IconLabelList"/>
    <dgm:cxn modelId="{DC6BFA1E-4BB1-4674-A4FE-512A5EE0795B}" type="presOf" srcId="{D39BF597-A325-4FDC-B1A8-5FC2EB2C1AAE}" destId="{F5348968-BB35-4499-A8DB-F67E39710452}" srcOrd="0" destOrd="0" presId="urn:microsoft.com/office/officeart/2018/2/layout/IconLabelList"/>
    <dgm:cxn modelId="{2E9FEA55-2229-42E8-B4C9-9B183BFDEA3A}" type="presOf" srcId="{A52451A3-E1FD-4BCE-80E7-647BD45359E8}" destId="{55997F9D-133E-4699-92C0-9ECDB2ED8963}" srcOrd="0" destOrd="0" presId="urn:microsoft.com/office/officeart/2018/2/layout/IconLabelList"/>
    <dgm:cxn modelId="{71374566-F596-4BE2-930A-6918020E13EF}" type="presOf" srcId="{CB1CF821-1CAF-40AA-827C-A4461B92C95E}" destId="{690A7588-6B8C-4BFF-A14D-0D2A4A1BEFF7}" srcOrd="0" destOrd="0" presId="urn:microsoft.com/office/officeart/2018/2/layout/IconLabelList"/>
    <dgm:cxn modelId="{2849CA76-7E9C-439E-890E-9D0F59020A7A}" srcId="{B959D6D8-DCC3-4FEE-9998-8AF2395ED621}" destId="{C77EE8B3-676A-43D9-9B8C-36180E08F43C}" srcOrd="0" destOrd="0" parTransId="{6F6C506A-93F7-411E-9A01-F2F30502BFD1}" sibTransId="{AA012478-4415-4E2A-8ADA-2782D5906B32}"/>
    <dgm:cxn modelId="{69402D7E-86A1-46BE-B34A-994FCF50F727}" type="presOf" srcId="{B959D6D8-DCC3-4FEE-9998-8AF2395ED621}" destId="{1A45954F-2B76-4A7A-8E29-1F60DEBF15B0}" srcOrd="0" destOrd="0" presId="urn:microsoft.com/office/officeart/2018/2/layout/IconLabelList"/>
    <dgm:cxn modelId="{6DAEB884-15AF-4C97-AFAE-DC739BFAFA6C}" type="presOf" srcId="{79F70AC5-2867-4826-ACFA-80BD27C8BE8E}" destId="{E125E7DE-490D-4796-A3FF-5486995BBFEF}" srcOrd="0" destOrd="0" presId="urn:microsoft.com/office/officeart/2018/2/layout/IconLabelList"/>
    <dgm:cxn modelId="{C681E091-7C06-412F-AB03-22B0D5B1DCB4}" srcId="{B959D6D8-DCC3-4FEE-9998-8AF2395ED621}" destId="{CB1CF821-1CAF-40AA-827C-A4461B92C95E}" srcOrd="5" destOrd="0" parTransId="{BDB871C2-E618-45C3-B252-6CDFB8FCC5BC}" sibTransId="{7DBCB3A8-BB8C-4BDC-AEAB-9EDEA55F391F}"/>
    <dgm:cxn modelId="{A223C19C-D046-43A2-949F-F8D27CD1C504}" srcId="{B959D6D8-DCC3-4FEE-9998-8AF2395ED621}" destId="{A52451A3-E1FD-4BCE-80E7-647BD45359E8}" srcOrd="2" destOrd="0" parTransId="{BABEB917-51CA-435B-B00D-C45700DFC966}" sibTransId="{AADC3141-0E68-4051-B051-10B0EAE53293}"/>
    <dgm:cxn modelId="{7C6321DC-4F05-45DA-97B3-B8F70C8349AC}" srcId="{B959D6D8-DCC3-4FEE-9998-8AF2395ED621}" destId="{D39BF597-A325-4FDC-B1A8-5FC2EB2C1AAE}" srcOrd="4" destOrd="0" parTransId="{9C393EBD-425F-443E-A513-738325C17928}" sibTransId="{360704B3-6E6D-419B-9610-A6385357E64C}"/>
    <dgm:cxn modelId="{1AFE31DD-1067-4BE8-90E7-6D5BC2DA69E0}" srcId="{B959D6D8-DCC3-4FEE-9998-8AF2395ED621}" destId="{FB22E958-9B38-4D3F-8016-0721EBB54367}" srcOrd="3" destOrd="0" parTransId="{B5B7411D-6768-4C13-B3BE-63C2C6CBA212}" sibTransId="{70EE6AD6-121C-406B-A811-AA9787FC1598}"/>
    <dgm:cxn modelId="{305EACDF-F9B5-45E7-B1EB-9FBED19E2C9D}" type="presOf" srcId="{FB22E958-9B38-4D3F-8016-0721EBB54367}" destId="{B3353B9E-2CA6-4D62-B0E7-B5B040C622C6}" srcOrd="0" destOrd="0" presId="urn:microsoft.com/office/officeart/2018/2/layout/IconLabelList"/>
    <dgm:cxn modelId="{395B78EB-D528-4F97-829F-B6F95E56C916}" srcId="{B959D6D8-DCC3-4FEE-9998-8AF2395ED621}" destId="{79F70AC5-2867-4826-ACFA-80BD27C8BE8E}" srcOrd="1" destOrd="0" parTransId="{C1ABE43F-81C3-472D-AA11-99FC57873A3F}" sibTransId="{0E918CDE-4572-4D8B-95E3-D0CADBCDA8BF}"/>
    <dgm:cxn modelId="{AC3B2508-E9C7-418E-83F2-34471FE65679}" type="presParOf" srcId="{1A45954F-2B76-4A7A-8E29-1F60DEBF15B0}" destId="{62918D1D-A4C0-4CA3-909C-03C5E8EE0136}" srcOrd="0" destOrd="0" presId="urn:microsoft.com/office/officeart/2018/2/layout/IconLabelList"/>
    <dgm:cxn modelId="{1C03CE53-02E3-4978-9CFB-000ED9FA66FD}" type="presParOf" srcId="{62918D1D-A4C0-4CA3-909C-03C5E8EE0136}" destId="{AB605BFB-69BA-4F5E-A5A2-08B615E36E5E}" srcOrd="0" destOrd="0" presId="urn:microsoft.com/office/officeart/2018/2/layout/IconLabelList"/>
    <dgm:cxn modelId="{75F51F18-AB18-4286-B3B5-AEA70D41B9F8}" type="presParOf" srcId="{62918D1D-A4C0-4CA3-909C-03C5E8EE0136}" destId="{4A46C188-6AE4-4FB9-8E93-ECC4BCDEC2F7}" srcOrd="1" destOrd="0" presId="urn:microsoft.com/office/officeart/2018/2/layout/IconLabelList"/>
    <dgm:cxn modelId="{7EC9B084-5420-4058-B47F-9449685F8CB2}" type="presParOf" srcId="{62918D1D-A4C0-4CA3-909C-03C5E8EE0136}" destId="{003EB657-6E71-4560-BEDA-3F2EC1278D66}" srcOrd="2" destOrd="0" presId="urn:microsoft.com/office/officeart/2018/2/layout/IconLabelList"/>
    <dgm:cxn modelId="{1DA96286-3992-44E2-9589-C882E4138C47}" type="presParOf" srcId="{1A45954F-2B76-4A7A-8E29-1F60DEBF15B0}" destId="{7AD9F3EA-CC50-4438-8636-8884A2436E2A}" srcOrd="1" destOrd="0" presId="urn:microsoft.com/office/officeart/2018/2/layout/IconLabelList"/>
    <dgm:cxn modelId="{F4C8D1D3-2EAE-446A-BBFA-3E0782D6C4E0}" type="presParOf" srcId="{1A45954F-2B76-4A7A-8E29-1F60DEBF15B0}" destId="{0FD55F7D-A57B-4548-9446-61E43EF78D12}" srcOrd="2" destOrd="0" presId="urn:microsoft.com/office/officeart/2018/2/layout/IconLabelList"/>
    <dgm:cxn modelId="{E1CD515D-DBCF-4A24-9FDE-6D6E5653F76E}" type="presParOf" srcId="{0FD55F7D-A57B-4548-9446-61E43EF78D12}" destId="{CA5B338B-0B70-4F93-8083-2EAFFE91F9A8}" srcOrd="0" destOrd="0" presId="urn:microsoft.com/office/officeart/2018/2/layout/IconLabelList"/>
    <dgm:cxn modelId="{1C73B7D1-839F-48F4-A0DD-ED2CEA80518B}" type="presParOf" srcId="{0FD55F7D-A57B-4548-9446-61E43EF78D12}" destId="{7EA9C497-A1DD-4CD2-BE4A-21FC4942CB5B}" srcOrd="1" destOrd="0" presId="urn:microsoft.com/office/officeart/2018/2/layout/IconLabelList"/>
    <dgm:cxn modelId="{D751AA13-446A-4455-B772-52574D4F9E4A}" type="presParOf" srcId="{0FD55F7D-A57B-4548-9446-61E43EF78D12}" destId="{E125E7DE-490D-4796-A3FF-5486995BBFEF}" srcOrd="2" destOrd="0" presId="urn:microsoft.com/office/officeart/2018/2/layout/IconLabelList"/>
    <dgm:cxn modelId="{B018F9F8-9FE2-4EDF-887B-EF2174DC7BE2}" type="presParOf" srcId="{1A45954F-2B76-4A7A-8E29-1F60DEBF15B0}" destId="{98429A58-471F-45FA-ABD7-6DBE5839421A}" srcOrd="3" destOrd="0" presId="urn:microsoft.com/office/officeart/2018/2/layout/IconLabelList"/>
    <dgm:cxn modelId="{3B421AE4-07A5-4676-8225-DCC134959DE5}" type="presParOf" srcId="{1A45954F-2B76-4A7A-8E29-1F60DEBF15B0}" destId="{49D4057E-B5C6-447C-B76C-B97251349A02}" srcOrd="4" destOrd="0" presId="urn:microsoft.com/office/officeart/2018/2/layout/IconLabelList"/>
    <dgm:cxn modelId="{E97B4349-5BFA-42B1-8803-CE1CDC5D9203}" type="presParOf" srcId="{49D4057E-B5C6-447C-B76C-B97251349A02}" destId="{8131A7AC-9330-4242-A6D7-712951F3891A}" srcOrd="0" destOrd="0" presId="urn:microsoft.com/office/officeart/2018/2/layout/IconLabelList"/>
    <dgm:cxn modelId="{220DF9AE-6D09-4C88-9D72-6E305D8F5B2E}" type="presParOf" srcId="{49D4057E-B5C6-447C-B76C-B97251349A02}" destId="{17AA88A6-F383-4D05-A667-571161B8A8EA}" srcOrd="1" destOrd="0" presId="urn:microsoft.com/office/officeart/2018/2/layout/IconLabelList"/>
    <dgm:cxn modelId="{CC840B88-3A6C-4882-9F05-C698E3E10080}" type="presParOf" srcId="{49D4057E-B5C6-447C-B76C-B97251349A02}" destId="{55997F9D-133E-4699-92C0-9ECDB2ED8963}" srcOrd="2" destOrd="0" presId="urn:microsoft.com/office/officeart/2018/2/layout/IconLabelList"/>
    <dgm:cxn modelId="{978194EC-11CC-4B57-B953-226B95E7CE6B}" type="presParOf" srcId="{1A45954F-2B76-4A7A-8E29-1F60DEBF15B0}" destId="{2AA6E784-B339-4050-BF5E-0321DDA9442E}" srcOrd="5" destOrd="0" presId="urn:microsoft.com/office/officeart/2018/2/layout/IconLabelList"/>
    <dgm:cxn modelId="{D00D2093-D69C-4B94-85D0-7A6D0759D2AB}" type="presParOf" srcId="{1A45954F-2B76-4A7A-8E29-1F60DEBF15B0}" destId="{89D5E7FB-D2A2-4C4F-AC75-A816AFB0F3E2}" srcOrd="6" destOrd="0" presId="urn:microsoft.com/office/officeart/2018/2/layout/IconLabelList"/>
    <dgm:cxn modelId="{3A6FDA96-3393-4A71-9F15-4EE59B2BB346}" type="presParOf" srcId="{89D5E7FB-D2A2-4C4F-AC75-A816AFB0F3E2}" destId="{2F023BB6-39A9-40E9-81D6-6C4002CE2594}" srcOrd="0" destOrd="0" presId="urn:microsoft.com/office/officeart/2018/2/layout/IconLabelList"/>
    <dgm:cxn modelId="{3C03F7F0-9BD7-4082-9E9A-22BDF46961F0}" type="presParOf" srcId="{89D5E7FB-D2A2-4C4F-AC75-A816AFB0F3E2}" destId="{4523EB4E-453F-4327-B5F1-589930C8DCC8}" srcOrd="1" destOrd="0" presId="urn:microsoft.com/office/officeart/2018/2/layout/IconLabelList"/>
    <dgm:cxn modelId="{E4A6E940-361F-43CF-950F-47607A72A036}" type="presParOf" srcId="{89D5E7FB-D2A2-4C4F-AC75-A816AFB0F3E2}" destId="{B3353B9E-2CA6-4D62-B0E7-B5B040C622C6}" srcOrd="2" destOrd="0" presId="urn:microsoft.com/office/officeart/2018/2/layout/IconLabelList"/>
    <dgm:cxn modelId="{A596E64C-5359-4C2A-907C-9F749A9F1BDC}" type="presParOf" srcId="{1A45954F-2B76-4A7A-8E29-1F60DEBF15B0}" destId="{22EC4329-4F35-4673-8F00-89A276D916CA}" srcOrd="7" destOrd="0" presId="urn:microsoft.com/office/officeart/2018/2/layout/IconLabelList"/>
    <dgm:cxn modelId="{EE5ABC0E-D7A5-439D-BD4A-660FF3E33513}" type="presParOf" srcId="{1A45954F-2B76-4A7A-8E29-1F60DEBF15B0}" destId="{ABA81C58-5ABA-4D9C-B760-9D7C6B064272}" srcOrd="8" destOrd="0" presId="urn:microsoft.com/office/officeart/2018/2/layout/IconLabelList"/>
    <dgm:cxn modelId="{D84ACFC9-B724-4018-A025-7D5EA7222DA5}" type="presParOf" srcId="{ABA81C58-5ABA-4D9C-B760-9D7C6B064272}" destId="{48B1FD34-C13D-490C-B1CA-406F6E4AE89E}" srcOrd="0" destOrd="0" presId="urn:microsoft.com/office/officeart/2018/2/layout/IconLabelList"/>
    <dgm:cxn modelId="{42FF394A-71FE-44F6-8E10-A39036F3DA43}" type="presParOf" srcId="{ABA81C58-5ABA-4D9C-B760-9D7C6B064272}" destId="{F221DDCB-1AAC-4B0F-B255-5D3A8FC2EE18}" srcOrd="1" destOrd="0" presId="urn:microsoft.com/office/officeart/2018/2/layout/IconLabelList"/>
    <dgm:cxn modelId="{EE0EC013-E8EA-47C5-831D-3CBA7FB79B44}" type="presParOf" srcId="{ABA81C58-5ABA-4D9C-B760-9D7C6B064272}" destId="{F5348968-BB35-4499-A8DB-F67E39710452}" srcOrd="2" destOrd="0" presId="urn:microsoft.com/office/officeart/2018/2/layout/IconLabelList"/>
    <dgm:cxn modelId="{4BA92F70-F597-4BCE-B10E-CD8002BBE96A}" type="presParOf" srcId="{1A45954F-2B76-4A7A-8E29-1F60DEBF15B0}" destId="{6C130140-F99D-452C-87B6-994E64B0FD53}" srcOrd="9" destOrd="0" presId="urn:microsoft.com/office/officeart/2018/2/layout/IconLabelList"/>
    <dgm:cxn modelId="{91B3A684-1F44-40B8-A727-F41FA830FEFB}" type="presParOf" srcId="{1A45954F-2B76-4A7A-8E29-1F60DEBF15B0}" destId="{5871FB4B-8657-4613-809D-95510641492D}" srcOrd="10" destOrd="0" presId="urn:microsoft.com/office/officeart/2018/2/layout/IconLabelList"/>
    <dgm:cxn modelId="{15192AE6-03D1-4F79-96CE-A2F068F0E155}" type="presParOf" srcId="{5871FB4B-8657-4613-809D-95510641492D}" destId="{254294AE-6E01-4E0B-86FC-2F37C5545950}" srcOrd="0" destOrd="0" presId="urn:microsoft.com/office/officeart/2018/2/layout/IconLabelList"/>
    <dgm:cxn modelId="{EEDEADB0-9C53-4155-A23D-4ED9997A50C0}" type="presParOf" srcId="{5871FB4B-8657-4613-809D-95510641492D}" destId="{0F9B8B19-FE3D-43DE-A92F-4146BF0BBDD8}" srcOrd="1" destOrd="0" presId="urn:microsoft.com/office/officeart/2018/2/layout/IconLabelList"/>
    <dgm:cxn modelId="{EEE9E7CC-200B-48F4-BD94-6F91BFD5048E}" type="presParOf" srcId="{5871FB4B-8657-4613-809D-95510641492D}" destId="{690A7588-6B8C-4BFF-A14D-0D2A4A1BEFF7}"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6AD77E-3CBF-49BF-BF3D-353436B9A0EF}"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D33CBD4C-053E-4FC0-AD27-741217E1E13E}">
      <dgm:prSet/>
      <dgm:spPr/>
      <dgm:t>
        <a:bodyPr/>
        <a:lstStyle/>
        <a:p>
          <a:r>
            <a:rPr lang="en-GB"/>
            <a:t>SIFT is an algorithm that uses descriptors and key points to compare 2 images against each other</a:t>
          </a:r>
          <a:endParaRPr lang="en-US"/>
        </a:p>
      </dgm:t>
    </dgm:pt>
    <dgm:pt modelId="{AA94FA2A-6C26-45CE-9363-EE8FE52A06E3}" type="parTrans" cxnId="{1402C8D4-6862-4133-96E3-2A3F57DB9287}">
      <dgm:prSet/>
      <dgm:spPr/>
      <dgm:t>
        <a:bodyPr/>
        <a:lstStyle/>
        <a:p>
          <a:endParaRPr lang="en-US"/>
        </a:p>
      </dgm:t>
    </dgm:pt>
    <dgm:pt modelId="{F4901F97-093C-46F6-B4AA-7AE076A55BF2}" type="sibTrans" cxnId="{1402C8D4-6862-4133-96E3-2A3F57DB9287}">
      <dgm:prSet/>
      <dgm:spPr/>
      <dgm:t>
        <a:bodyPr/>
        <a:lstStyle/>
        <a:p>
          <a:endParaRPr lang="en-US"/>
        </a:p>
      </dgm:t>
    </dgm:pt>
    <dgm:pt modelId="{28C2BC1F-6F2D-44C5-A787-F78774FA53D7}">
      <dgm:prSet/>
      <dgm:spPr/>
      <dgm:t>
        <a:bodyPr/>
        <a:lstStyle/>
        <a:p>
          <a:r>
            <a:rPr lang="en-GB" dirty="0"/>
            <a:t>We believe that this would be the most lightweight way to check the validity of a note</a:t>
          </a:r>
          <a:endParaRPr lang="en-US" dirty="0"/>
        </a:p>
      </dgm:t>
    </dgm:pt>
    <dgm:pt modelId="{317CC64A-5A28-44C7-AA74-7806D29CBA3F}" type="parTrans" cxnId="{38B03093-23E7-43C3-BA4F-922C37DBDB9D}">
      <dgm:prSet/>
      <dgm:spPr/>
      <dgm:t>
        <a:bodyPr/>
        <a:lstStyle/>
        <a:p>
          <a:endParaRPr lang="en-US"/>
        </a:p>
      </dgm:t>
    </dgm:pt>
    <dgm:pt modelId="{6DB51F28-0979-4CB1-B6C4-813B08C70203}" type="sibTrans" cxnId="{38B03093-23E7-43C3-BA4F-922C37DBDB9D}">
      <dgm:prSet/>
      <dgm:spPr/>
      <dgm:t>
        <a:bodyPr/>
        <a:lstStyle/>
        <a:p>
          <a:endParaRPr lang="en-US"/>
        </a:p>
      </dgm:t>
    </dgm:pt>
    <dgm:pt modelId="{8D670D4E-69C6-4736-A73E-87E9EAED450C}">
      <dgm:prSet/>
      <dgm:spPr/>
      <dgm:t>
        <a:bodyPr/>
        <a:lstStyle/>
        <a:p>
          <a:r>
            <a:rPr lang="en-GB"/>
            <a:t>For our program, we use SIFT to compare an input banknote to a control image, which is a high-quality photo of a banknote of the same value</a:t>
          </a:r>
          <a:endParaRPr lang="en-US"/>
        </a:p>
      </dgm:t>
    </dgm:pt>
    <dgm:pt modelId="{1C958BE1-30CB-49F7-95CB-694663B89EB5}" type="parTrans" cxnId="{469B87A7-6B32-4EA9-BD43-EC245D78C20F}">
      <dgm:prSet/>
      <dgm:spPr/>
      <dgm:t>
        <a:bodyPr/>
        <a:lstStyle/>
        <a:p>
          <a:endParaRPr lang="en-US"/>
        </a:p>
      </dgm:t>
    </dgm:pt>
    <dgm:pt modelId="{9E86D764-2301-45DD-95E4-D5D2194CD55B}" type="sibTrans" cxnId="{469B87A7-6B32-4EA9-BD43-EC245D78C20F}">
      <dgm:prSet/>
      <dgm:spPr/>
      <dgm:t>
        <a:bodyPr/>
        <a:lstStyle/>
        <a:p>
          <a:endParaRPr lang="en-US"/>
        </a:p>
      </dgm:t>
    </dgm:pt>
    <dgm:pt modelId="{F1217AA8-FB7C-45E4-A6F7-FDBE2A0AF696}" type="pres">
      <dgm:prSet presAssocID="{2A6AD77E-3CBF-49BF-BF3D-353436B9A0EF}" presName="outerComposite" presStyleCnt="0">
        <dgm:presLayoutVars>
          <dgm:chMax val="5"/>
          <dgm:dir/>
          <dgm:resizeHandles val="exact"/>
        </dgm:presLayoutVars>
      </dgm:prSet>
      <dgm:spPr/>
    </dgm:pt>
    <dgm:pt modelId="{3C77A24E-6E6A-43D3-ADA0-41988F833C59}" type="pres">
      <dgm:prSet presAssocID="{2A6AD77E-3CBF-49BF-BF3D-353436B9A0EF}" presName="dummyMaxCanvas" presStyleCnt="0">
        <dgm:presLayoutVars/>
      </dgm:prSet>
      <dgm:spPr/>
    </dgm:pt>
    <dgm:pt modelId="{6A43D5BA-DB8A-4BB7-AB31-87B5A1AC7CB5}" type="pres">
      <dgm:prSet presAssocID="{2A6AD77E-3CBF-49BF-BF3D-353436B9A0EF}" presName="ThreeNodes_1" presStyleLbl="node1" presStyleIdx="0" presStyleCnt="3">
        <dgm:presLayoutVars>
          <dgm:bulletEnabled val="1"/>
        </dgm:presLayoutVars>
      </dgm:prSet>
      <dgm:spPr/>
    </dgm:pt>
    <dgm:pt modelId="{F6965F04-D601-404B-A752-F19B2861C27D}" type="pres">
      <dgm:prSet presAssocID="{2A6AD77E-3CBF-49BF-BF3D-353436B9A0EF}" presName="ThreeNodes_2" presStyleLbl="node1" presStyleIdx="1" presStyleCnt="3">
        <dgm:presLayoutVars>
          <dgm:bulletEnabled val="1"/>
        </dgm:presLayoutVars>
      </dgm:prSet>
      <dgm:spPr/>
    </dgm:pt>
    <dgm:pt modelId="{68A92E6B-AFD4-44B1-8258-3C77D9ED0D28}" type="pres">
      <dgm:prSet presAssocID="{2A6AD77E-3CBF-49BF-BF3D-353436B9A0EF}" presName="ThreeNodes_3" presStyleLbl="node1" presStyleIdx="2" presStyleCnt="3">
        <dgm:presLayoutVars>
          <dgm:bulletEnabled val="1"/>
        </dgm:presLayoutVars>
      </dgm:prSet>
      <dgm:spPr/>
    </dgm:pt>
    <dgm:pt modelId="{E38B9076-173B-49B8-A1BE-E465389FFD16}" type="pres">
      <dgm:prSet presAssocID="{2A6AD77E-3CBF-49BF-BF3D-353436B9A0EF}" presName="ThreeConn_1-2" presStyleLbl="fgAccFollowNode1" presStyleIdx="0" presStyleCnt="2">
        <dgm:presLayoutVars>
          <dgm:bulletEnabled val="1"/>
        </dgm:presLayoutVars>
      </dgm:prSet>
      <dgm:spPr/>
    </dgm:pt>
    <dgm:pt modelId="{FED85D5E-2ED6-4712-93F2-E3F4F5D75BBE}" type="pres">
      <dgm:prSet presAssocID="{2A6AD77E-3CBF-49BF-BF3D-353436B9A0EF}" presName="ThreeConn_2-3" presStyleLbl="fgAccFollowNode1" presStyleIdx="1" presStyleCnt="2">
        <dgm:presLayoutVars>
          <dgm:bulletEnabled val="1"/>
        </dgm:presLayoutVars>
      </dgm:prSet>
      <dgm:spPr/>
    </dgm:pt>
    <dgm:pt modelId="{34480D21-97B3-41B3-AA21-AB47FBDF21EC}" type="pres">
      <dgm:prSet presAssocID="{2A6AD77E-3CBF-49BF-BF3D-353436B9A0EF}" presName="ThreeNodes_1_text" presStyleLbl="node1" presStyleIdx="2" presStyleCnt="3">
        <dgm:presLayoutVars>
          <dgm:bulletEnabled val="1"/>
        </dgm:presLayoutVars>
      </dgm:prSet>
      <dgm:spPr/>
    </dgm:pt>
    <dgm:pt modelId="{816A619F-2390-4174-8304-5045B79F77B8}" type="pres">
      <dgm:prSet presAssocID="{2A6AD77E-3CBF-49BF-BF3D-353436B9A0EF}" presName="ThreeNodes_2_text" presStyleLbl="node1" presStyleIdx="2" presStyleCnt="3">
        <dgm:presLayoutVars>
          <dgm:bulletEnabled val="1"/>
        </dgm:presLayoutVars>
      </dgm:prSet>
      <dgm:spPr/>
    </dgm:pt>
    <dgm:pt modelId="{2A995F90-33EA-4127-A928-F748017016F1}" type="pres">
      <dgm:prSet presAssocID="{2A6AD77E-3CBF-49BF-BF3D-353436B9A0EF}" presName="ThreeNodes_3_text" presStyleLbl="node1" presStyleIdx="2" presStyleCnt="3">
        <dgm:presLayoutVars>
          <dgm:bulletEnabled val="1"/>
        </dgm:presLayoutVars>
      </dgm:prSet>
      <dgm:spPr/>
    </dgm:pt>
  </dgm:ptLst>
  <dgm:cxnLst>
    <dgm:cxn modelId="{6913E001-2C32-4ECA-88DA-62779B548DB1}" type="presOf" srcId="{D33CBD4C-053E-4FC0-AD27-741217E1E13E}" destId="{6A43D5BA-DB8A-4BB7-AB31-87B5A1AC7CB5}" srcOrd="0" destOrd="0" presId="urn:microsoft.com/office/officeart/2005/8/layout/vProcess5"/>
    <dgm:cxn modelId="{0BE1103F-5B76-4E52-A0B2-5C195F3573A2}" type="presOf" srcId="{28C2BC1F-6F2D-44C5-A787-F78774FA53D7}" destId="{816A619F-2390-4174-8304-5045B79F77B8}" srcOrd="1" destOrd="0" presId="urn:microsoft.com/office/officeart/2005/8/layout/vProcess5"/>
    <dgm:cxn modelId="{B94C7B6E-65A4-4E32-A2A7-37BB7992A5F2}" type="presOf" srcId="{8D670D4E-69C6-4736-A73E-87E9EAED450C}" destId="{2A995F90-33EA-4127-A928-F748017016F1}" srcOrd="1" destOrd="0" presId="urn:microsoft.com/office/officeart/2005/8/layout/vProcess5"/>
    <dgm:cxn modelId="{E9104B74-35DF-4781-BDFB-963B811A2F6D}" type="presOf" srcId="{8D670D4E-69C6-4736-A73E-87E9EAED450C}" destId="{68A92E6B-AFD4-44B1-8258-3C77D9ED0D28}" srcOrd="0" destOrd="0" presId="urn:microsoft.com/office/officeart/2005/8/layout/vProcess5"/>
    <dgm:cxn modelId="{38B03093-23E7-43C3-BA4F-922C37DBDB9D}" srcId="{2A6AD77E-3CBF-49BF-BF3D-353436B9A0EF}" destId="{28C2BC1F-6F2D-44C5-A787-F78774FA53D7}" srcOrd="1" destOrd="0" parTransId="{317CC64A-5A28-44C7-AA74-7806D29CBA3F}" sibTransId="{6DB51F28-0979-4CB1-B6C4-813B08C70203}"/>
    <dgm:cxn modelId="{CA302896-B1CA-4FE9-8BEF-A64B7107CCA7}" type="presOf" srcId="{F4901F97-093C-46F6-B4AA-7AE076A55BF2}" destId="{E38B9076-173B-49B8-A1BE-E465389FFD16}" srcOrd="0" destOrd="0" presId="urn:microsoft.com/office/officeart/2005/8/layout/vProcess5"/>
    <dgm:cxn modelId="{469B87A7-6B32-4EA9-BD43-EC245D78C20F}" srcId="{2A6AD77E-3CBF-49BF-BF3D-353436B9A0EF}" destId="{8D670D4E-69C6-4736-A73E-87E9EAED450C}" srcOrd="2" destOrd="0" parTransId="{1C958BE1-30CB-49F7-95CB-694663B89EB5}" sibTransId="{9E86D764-2301-45DD-95E4-D5D2194CD55B}"/>
    <dgm:cxn modelId="{B5E05AC2-5B0F-4246-B81E-9C819908C32D}" type="presOf" srcId="{2A6AD77E-3CBF-49BF-BF3D-353436B9A0EF}" destId="{F1217AA8-FB7C-45E4-A6F7-FDBE2A0AF696}" srcOrd="0" destOrd="0" presId="urn:microsoft.com/office/officeart/2005/8/layout/vProcess5"/>
    <dgm:cxn modelId="{588F35C7-9A88-471B-A498-52223780D520}" type="presOf" srcId="{28C2BC1F-6F2D-44C5-A787-F78774FA53D7}" destId="{F6965F04-D601-404B-A752-F19B2861C27D}" srcOrd="0" destOrd="0" presId="urn:microsoft.com/office/officeart/2005/8/layout/vProcess5"/>
    <dgm:cxn modelId="{1402C8D4-6862-4133-96E3-2A3F57DB9287}" srcId="{2A6AD77E-3CBF-49BF-BF3D-353436B9A0EF}" destId="{D33CBD4C-053E-4FC0-AD27-741217E1E13E}" srcOrd="0" destOrd="0" parTransId="{AA94FA2A-6C26-45CE-9363-EE8FE52A06E3}" sibTransId="{F4901F97-093C-46F6-B4AA-7AE076A55BF2}"/>
    <dgm:cxn modelId="{147D7EDC-4968-4D73-9E00-EC02330A12A7}" type="presOf" srcId="{6DB51F28-0979-4CB1-B6C4-813B08C70203}" destId="{FED85D5E-2ED6-4712-93F2-E3F4F5D75BBE}" srcOrd="0" destOrd="0" presId="urn:microsoft.com/office/officeart/2005/8/layout/vProcess5"/>
    <dgm:cxn modelId="{EAC70FEF-4E82-438D-A038-ABDFC976B2D7}" type="presOf" srcId="{D33CBD4C-053E-4FC0-AD27-741217E1E13E}" destId="{34480D21-97B3-41B3-AA21-AB47FBDF21EC}" srcOrd="1" destOrd="0" presId="urn:microsoft.com/office/officeart/2005/8/layout/vProcess5"/>
    <dgm:cxn modelId="{F000E0CF-B972-422F-9585-DF6FC63918BA}" type="presParOf" srcId="{F1217AA8-FB7C-45E4-A6F7-FDBE2A0AF696}" destId="{3C77A24E-6E6A-43D3-ADA0-41988F833C59}" srcOrd="0" destOrd="0" presId="urn:microsoft.com/office/officeart/2005/8/layout/vProcess5"/>
    <dgm:cxn modelId="{715B745D-328E-4EF9-94C8-32D37A1E6F21}" type="presParOf" srcId="{F1217AA8-FB7C-45E4-A6F7-FDBE2A0AF696}" destId="{6A43D5BA-DB8A-4BB7-AB31-87B5A1AC7CB5}" srcOrd="1" destOrd="0" presId="urn:microsoft.com/office/officeart/2005/8/layout/vProcess5"/>
    <dgm:cxn modelId="{FC7DD8B4-759D-412F-B8B1-E8064FDA9E8C}" type="presParOf" srcId="{F1217AA8-FB7C-45E4-A6F7-FDBE2A0AF696}" destId="{F6965F04-D601-404B-A752-F19B2861C27D}" srcOrd="2" destOrd="0" presId="urn:microsoft.com/office/officeart/2005/8/layout/vProcess5"/>
    <dgm:cxn modelId="{2F3ADFBA-A695-461C-BCC6-00A0613EFA2D}" type="presParOf" srcId="{F1217AA8-FB7C-45E4-A6F7-FDBE2A0AF696}" destId="{68A92E6B-AFD4-44B1-8258-3C77D9ED0D28}" srcOrd="3" destOrd="0" presId="urn:microsoft.com/office/officeart/2005/8/layout/vProcess5"/>
    <dgm:cxn modelId="{00B2E306-DB3F-4239-A919-57080961CFAD}" type="presParOf" srcId="{F1217AA8-FB7C-45E4-A6F7-FDBE2A0AF696}" destId="{E38B9076-173B-49B8-A1BE-E465389FFD16}" srcOrd="4" destOrd="0" presId="urn:microsoft.com/office/officeart/2005/8/layout/vProcess5"/>
    <dgm:cxn modelId="{4AC9B62C-86F4-4536-8216-F6C9A1096E2E}" type="presParOf" srcId="{F1217AA8-FB7C-45E4-A6F7-FDBE2A0AF696}" destId="{FED85D5E-2ED6-4712-93F2-E3F4F5D75BBE}" srcOrd="5" destOrd="0" presId="urn:microsoft.com/office/officeart/2005/8/layout/vProcess5"/>
    <dgm:cxn modelId="{E6C0D5CF-7F33-4FA7-85E3-93ADFD54803F}" type="presParOf" srcId="{F1217AA8-FB7C-45E4-A6F7-FDBE2A0AF696}" destId="{34480D21-97B3-41B3-AA21-AB47FBDF21EC}" srcOrd="6" destOrd="0" presId="urn:microsoft.com/office/officeart/2005/8/layout/vProcess5"/>
    <dgm:cxn modelId="{486103AB-2E1C-4F22-AE55-930AAF35F9C4}" type="presParOf" srcId="{F1217AA8-FB7C-45E4-A6F7-FDBE2A0AF696}" destId="{816A619F-2390-4174-8304-5045B79F77B8}" srcOrd="7" destOrd="0" presId="urn:microsoft.com/office/officeart/2005/8/layout/vProcess5"/>
    <dgm:cxn modelId="{C47F5720-7098-4A26-BC4E-267C7488D2C4}" type="presParOf" srcId="{F1217AA8-FB7C-45E4-A6F7-FDBE2A0AF696}" destId="{2A995F90-33EA-4127-A928-F748017016F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0949F-EDC7-4A69-81C5-798470C636E4}">
      <dsp:nvSpPr>
        <dsp:cNvPr id="0" name=""/>
        <dsp:cNvSpPr/>
      </dsp:nvSpPr>
      <dsp:spPr>
        <a:xfrm>
          <a:off x="0" y="0"/>
          <a:ext cx="3760090" cy="12121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Python-tesseract is an optical character recognition (OCR) tool for python. </a:t>
          </a:r>
          <a:endParaRPr lang="en-US" sz="1800" kern="1200" dirty="0"/>
        </a:p>
      </dsp:txBody>
      <dsp:txXfrm>
        <a:off x="35503" y="35503"/>
        <a:ext cx="2452067" cy="1141161"/>
      </dsp:txXfrm>
    </dsp:sp>
    <dsp:sp modelId="{6039F40A-FF92-49C0-BE2B-AFE6D1FBA105}">
      <dsp:nvSpPr>
        <dsp:cNvPr id="0" name=""/>
        <dsp:cNvSpPr/>
      </dsp:nvSpPr>
      <dsp:spPr>
        <a:xfrm>
          <a:off x="331772" y="1414195"/>
          <a:ext cx="3760090" cy="12121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That is, it will recognize and “read” the text embedded in images.</a:t>
          </a:r>
          <a:endParaRPr lang="en-US" sz="1800" kern="1200"/>
        </a:p>
      </dsp:txBody>
      <dsp:txXfrm>
        <a:off x="367275" y="1449698"/>
        <a:ext cx="2569403" cy="1141161"/>
      </dsp:txXfrm>
    </dsp:sp>
    <dsp:sp modelId="{F986FFB6-F600-4DB4-BE3F-51096E9FE2FF}">
      <dsp:nvSpPr>
        <dsp:cNvPr id="0" name=""/>
        <dsp:cNvSpPr/>
      </dsp:nvSpPr>
      <dsp:spPr>
        <a:xfrm>
          <a:off x="663545" y="2828390"/>
          <a:ext cx="3760090" cy="12121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Useful for us, as we are extracting information from notes.</a:t>
          </a:r>
          <a:endParaRPr lang="en-US" sz="1800" kern="1200"/>
        </a:p>
      </dsp:txBody>
      <dsp:txXfrm>
        <a:off x="699048" y="2863893"/>
        <a:ext cx="2569403" cy="1141161"/>
      </dsp:txXfrm>
    </dsp:sp>
    <dsp:sp modelId="{60CEB575-A5B4-4E57-A98E-E6302E47D80A}">
      <dsp:nvSpPr>
        <dsp:cNvPr id="0" name=""/>
        <dsp:cNvSpPr/>
      </dsp:nvSpPr>
      <dsp:spPr>
        <a:xfrm>
          <a:off x="2972181" y="919226"/>
          <a:ext cx="787908" cy="78790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149460" y="919226"/>
        <a:ext cx="433350" cy="592901"/>
      </dsp:txXfrm>
    </dsp:sp>
    <dsp:sp modelId="{A1A775C3-F4ED-4C79-B435-D18983C71A8F}">
      <dsp:nvSpPr>
        <dsp:cNvPr id="0" name=""/>
        <dsp:cNvSpPr/>
      </dsp:nvSpPr>
      <dsp:spPr>
        <a:xfrm>
          <a:off x="3303954" y="2325341"/>
          <a:ext cx="787908" cy="78790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481233" y="2325341"/>
        <a:ext cx="433350" cy="5929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05BFB-69BA-4F5E-A5A2-08B615E36E5E}">
      <dsp:nvSpPr>
        <dsp:cNvPr id="0" name=""/>
        <dsp:cNvSpPr/>
      </dsp:nvSpPr>
      <dsp:spPr>
        <a:xfrm>
          <a:off x="460404" y="365952"/>
          <a:ext cx="749882" cy="7498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3EB657-6E71-4560-BEDA-3F2EC1278D66}">
      <dsp:nvSpPr>
        <dsp:cNvPr id="0" name=""/>
        <dsp:cNvSpPr/>
      </dsp:nvSpPr>
      <dsp:spPr>
        <a:xfrm>
          <a:off x="2143" y="1387294"/>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Let's take the serial code 'NC5244932879'</a:t>
          </a:r>
          <a:endParaRPr lang="en-US" sz="1100" kern="1200"/>
        </a:p>
      </dsp:txBody>
      <dsp:txXfrm>
        <a:off x="2143" y="1387294"/>
        <a:ext cx="1666406" cy="666562"/>
      </dsp:txXfrm>
    </dsp:sp>
    <dsp:sp modelId="{CA5B338B-0B70-4F93-8083-2EAFFE91F9A8}">
      <dsp:nvSpPr>
        <dsp:cNvPr id="0" name=""/>
        <dsp:cNvSpPr/>
      </dsp:nvSpPr>
      <dsp:spPr>
        <a:xfrm>
          <a:off x="2418432" y="365952"/>
          <a:ext cx="749882" cy="7498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25E7DE-490D-4796-A3FF-5486995BBFEF}">
      <dsp:nvSpPr>
        <dsp:cNvPr id="0" name=""/>
        <dsp:cNvSpPr/>
      </dsp:nvSpPr>
      <dsp:spPr>
        <a:xfrm>
          <a:off x="1960170" y="1387294"/>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dirty="0"/>
            <a:t>To perform calculations on the serial number, get the ASCII of C (</a:t>
          </a:r>
          <a:r>
            <a:rPr lang="en-GB" sz="1100" b="1" kern="1200" dirty="0"/>
            <a:t>67</a:t>
          </a:r>
          <a:r>
            <a:rPr lang="en-GB" sz="1100" b="0" kern="1200" dirty="0"/>
            <a:t>)</a:t>
          </a:r>
          <a:r>
            <a:rPr lang="en-GB" sz="1100" kern="1200" dirty="0"/>
            <a:t>. Perform a checksum on 67, and 5244932879</a:t>
          </a:r>
          <a:endParaRPr lang="en-US" sz="1100" kern="1200" dirty="0"/>
        </a:p>
      </dsp:txBody>
      <dsp:txXfrm>
        <a:off x="1960170" y="1387294"/>
        <a:ext cx="1666406" cy="666562"/>
      </dsp:txXfrm>
    </dsp:sp>
    <dsp:sp modelId="{8131A7AC-9330-4242-A6D7-712951F3891A}">
      <dsp:nvSpPr>
        <dsp:cNvPr id="0" name=""/>
        <dsp:cNvSpPr/>
      </dsp:nvSpPr>
      <dsp:spPr>
        <a:xfrm>
          <a:off x="4376459" y="365952"/>
          <a:ext cx="749882" cy="7498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997F9D-133E-4699-92C0-9ECDB2ED8963}">
      <dsp:nvSpPr>
        <dsp:cNvPr id="0" name=""/>
        <dsp:cNvSpPr/>
      </dsp:nvSpPr>
      <dsp:spPr>
        <a:xfrm>
          <a:off x="3918197" y="1387294"/>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This gives us a result of 66. We then apply this to mod9, giving us '3'</a:t>
          </a:r>
          <a:endParaRPr lang="en-US" sz="1100" kern="1200"/>
        </a:p>
      </dsp:txBody>
      <dsp:txXfrm>
        <a:off x="3918197" y="1387294"/>
        <a:ext cx="1666406" cy="666562"/>
      </dsp:txXfrm>
    </dsp:sp>
    <dsp:sp modelId="{2F023BB6-39A9-40E9-81D6-6C4002CE2594}">
      <dsp:nvSpPr>
        <dsp:cNvPr id="0" name=""/>
        <dsp:cNvSpPr/>
      </dsp:nvSpPr>
      <dsp:spPr>
        <a:xfrm>
          <a:off x="460404" y="2470458"/>
          <a:ext cx="749882" cy="7498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353B9E-2CA6-4D62-B0E7-B5B040C622C6}">
      <dsp:nvSpPr>
        <dsp:cNvPr id="0" name=""/>
        <dsp:cNvSpPr/>
      </dsp:nvSpPr>
      <dsp:spPr>
        <a:xfrm>
          <a:off x="2143" y="3491799"/>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Now, we compare 3 to the control code of the serial number, 'N'.</a:t>
          </a:r>
          <a:endParaRPr lang="en-US" sz="1100" kern="1200"/>
        </a:p>
      </dsp:txBody>
      <dsp:txXfrm>
        <a:off x="2143" y="3491799"/>
        <a:ext cx="1666406" cy="666562"/>
      </dsp:txXfrm>
    </dsp:sp>
    <dsp:sp modelId="{48B1FD34-C13D-490C-B1CA-406F6E4AE89E}">
      <dsp:nvSpPr>
        <dsp:cNvPr id="0" name=""/>
        <dsp:cNvSpPr/>
      </dsp:nvSpPr>
      <dsp:spPr>
        <a:xfrm>
          <a:off x="2418432" y="2470458"/>
          <a:ext cx="749882" cy="74988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348968-BB35-4499-A8DB-F67E39710452}">
      <dsp:nvSpPr>
        <dsp:cNvPr id="0" name=""/>
        <dsp:cNvSpPr/>
      </dsp:nvSpPr>
      <dsp:spPr>
        <a:xfrm>
          <a:off x="1960170" y="3491799"/>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The 'N' control code equates to 3.</a:t>
          </a:r>
          <a:endParaRPr lang="en-US" sz="1100" kern="1200"/>
        </a:p>
      </dsp:txBody>
      <dsp:txXfrm>
        <a:off x="1960170" y="3491799"/>
        <a:ext cx="1666406" cy="666562"/>
      </dsp:txXfrm>
    </dsp:sp>
    <dsp:sp modelId="{254294AE-6E01-4E0B-86FC-2F37C5545950}">
      <dsp:nvSpPr>
        <dsp:cNvPr id="0" name=""/>
        <dsp:cNvSpPr/>
      </dsp:nvSpPr>
      <dsp:spPr>
        <a:xfrm>
          <a:off x="4376459" y="2470458"/>
          <a:ext cx="749882" cy="74988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0A7588-6B8C-4BFF-A14D-0D2A4A1BEFF7}">
      <dsp:nvSpPr>
        <dsp:cNvPr id="0" name=""/>
        <dsp:cNvSpPr/>
      </dsp:nvSpPr>
      <dsp:spPr>
        <a:xfrm>
          <a:off x="3918197" y="3491799"/>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As our checksum total and control code number are equal, we can say that the note serial number is validated!</a:t>
          </a:r>
          <a:endParaRPr lang="en-US" sz="1100" kern="1200"/>
        </a:p>
      </dsp:txBody>
      <dsp:txXfrm>
        <a:off x="3918197" y="3491799"/>
        <a:ext cx="1666406" cy="6665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43D5BA-DB8A-4BB7-AB31-87B5A1AC7CB5}">
      <dsp:nvSpPr>
        <dsp:cNvPr id="0" name=""/>
        <dsp:cNvSpPr/>
      </dsp:nvSpPr>
      <dsp:spPr>
        <a:xfrm>
          <a:off x="0" y="0"/>
          <a:ext cx="3823317" cy="12741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SIFT is an algorithm that uses descriptors and key points to compare 2 images against each other</a:t>
          </a:r>
          <a:endParaRPr lang="en-US" sz="1500" kern="1200"/>
        </a:p>
      </dsp:txBody>
      <dsp:txXfrm>
        <a:off x="37320" y="37320"/>
        <a:ext cx="2448360" cy="1199555"/>
      </dsp:txXfrm>
    </dsp:sp>
    <dsp:sp modelId="{F6965F04-D601-404B-A752-F19B2861C27D}">
      <dsp:nvSpPr>
        <dsp:cNvPr id="0" name=""/>
        <dsp:cNvSpPr/>
      </dsp:nvSpPr>
      <dsp:spPr>
        <a:xfrm>
          <a:off x="337351" y="1486560"/>
          <a:ext cx="3823317" cy="12741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We believe that this would be the most lightweight way to check the validity of a note</a:t>
          </a:r>
          <a:endParaRPr lang="en-US" sz="1500" kern="1200" dirty="0"/>
        </a:p>
      </dsp:txBody>
      <dsp:txXfrm>
        <a:off x="374671" y="1523880"/>
        <a:ext cx="2583098" cy="1199555"/>
      </dsp:txXfrm>
    </dsp:sp>
    <dsp:sp modelId="{68A92E6B-AFD4-44B1-8258-3C77D9ED0D28}">
      <dsp:nvSpPr>
        <dsp:cNvPr id="0" name=""/>
        <dsp:cNvSpPr/>
      </dsp:nvSpPr>
      <dsp:spPr>
        <a:xfrm>
          <a:off x="674702" y="2973121"/>
          <a:ext cx="3823317" cy="12741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For our program, we use SIFT to compare an input banknote to a control image, which is a high-quality photo of a banknote of the same value</a:t>
          </a:r>
          <a:endParaRPr lang="en-US" sz="1500" kern="1200"/>
        </a:p>
      </dsp:txBody>
      <dsp:txXfrm>
        <a:off x="712022" y="3010441"/>
        <a:ext cx="2583098" cy="1199555"/>
      </dsp:txXfrm>
    </dsp:sp>
    <dsp:sp modelId="{E38B9076-173B-49B8-A1BE-E465389FFD16}">
      <dsp:nvSpPr>
        <dsp:cNvPr id="0" name=""/>
        <dsp:cNvSpPr/>
      </dsp:nvSpPr>
      <dsp:spPr>
        <a:xfrm>
          <a:off x="2995090" y="966264"/>
          <a:ext cx="828226" cy="82822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181441" y="966264"/>
        <a:ext cx="455524" cy="623240"/>
      </dsp:txXfrm>
    </dsp:sp>
    <dsp:sp modelId="{FED85D5E-2ED6-4712-93F2-E3F4F5D75BBE}">
      <dsp:nvSpPr>
        <dsp:cNvPr id="0" name=""/>
        <dsp:cNvSpPr/>
      </dsp:nvSpPr>
      <dsp:spPr>
        <a:xfrm>
          <a:off x="3332441" y="2444330"/>
          <a:ext cx="828226" cy="82822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518792" y="2444330"/>
        <a:ext cx="455524" cy="62324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1368DA-3401-44BF-BCA9-2231AAA81991}" type="datetimeFigureOut">
              <a:rPr lang="en-IE" smtClean="0"/>
              <a:t>07/12/2022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5AEEA9-FFEE-4600-BAA4-EEC4C0B00474}" type="slidenum">
              <a:rPr lang="en-IE" smtClean="0"/>
              <a:t>‹#›</a:t>
            </a:fld>
            <a:endParaRPr lang="en-IE"/>
          </a:p>
        </p:txBody>
      </p:sp>
    </p:spTree>
    <p:extLst>
      <p:ext uri="{BB962C8B-B14F-4D97-AF65-F5344CB8AC3E}">
        <p14:creationId xmlns:p14="http://schemas.microsoft.com/office/powerpoint/2010/main" val="3041824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835AEEA9-FFEE-4600-BAA4-EEC4C0B00474}" type="slidenum">
              <a:rPr lang="en-IE" smtClean="0"/>
              <a:t>2</a:t>
            </a:fld>
            <a:endParaRPr lang="en-IE"/>
          </a:p>
        </p:txBody>
      </p:sp>
    </p:spTree>
    <p:extLst>
      <p:ext uri="{BB962C8B-B14F-4D97-AF65-F5344CB8AC3E}">
        <p14:creationId xmlns:p14="http://schemas.microsoft.com/office/powerpoint/2010/main" val="3479014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algorithm of how it goes from extracting text to calculation</a:t>
            </a:r>
          </a:p>
        </p:txBody>
      </p:sp>
      <p:sp>
        <p:nvSpPr>
          <p:cNvPr id="4" name="Slide Number Placeholder 3"/>
          <p:cNvSpPr>
            <a:spLocks noGrp="1"/>
          </p:cNvSpPr>
          <p:nvPr>
            <p:ph type="sldNum" sz="quarter" idx="5"/>
          </p:nvPr>
        </p:nvSpPr>
        <p:spPr/>
        <p:txBody>
          <a:bodyPr/>
          <a:lstStyle/>
          <a:p>
            <a:fld id="{835AEEA9-FFEE-4600-BAA4-EEC4C0B00474}" type="slidenum">
              <a:rPr lang="en-IE" smtClean="0"/>
              <a:t>5</a:t>
            </a:fld>
            <a:endParaRPr lang="en-IE"/>
          </a:p>
        </p:txBody>
      </p:sp>
    </p:spTree>
    <p:extLst>
      <p:ext uri="{BB962C8B-B14F-4D97-AF65-F5344CB8AC3E}">
        <p14:creationId xmlns:p14="http://schemas.microsoft.com/office/powerpoint/2010/main" val="76340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we needed to find the right threshold in order to achieve desired outcome</a:t>
            </a:r>
          </a:p>
        </p:txBody>
      </p:sp>
      <p:sp>
        <p:nvSpPr>
          <p:cNvPr id="4" name="Slide Number Placeholder 3"/>
          <p:cNvSpPr>
            <a:spLocks noGrp="1"/>
          </p:cNvSpPr>
          <p:nvPr>
            <p:ph type="sldNum" sz="quarter" idx="5"/>
          </p:nvPr>
        </p:nvSpPr>
        <p:spPr/>
        <p:txBody>
          <a:bodyPr/>
          <a:lstStyle/>
          <a:p>
            <a:fld id="{835AEEA9-FFEE-4600-BAA4-EEC4C0B00474}" type="slidenum">
              <a:rPr lang="en-IE" smtClean="0"/>
              <a:t>6</a:t>
            </a:fld>
            <a:endParaRPr lang="en-IE"/>
          </a:p>
        </p:txBody>
      </p:sp>
    </p:spTree>
    <p:extLst>
      <p:ext uri="{BB962C8B-B14F-4D97-AF65-F5344CB8AC3E}">
        <p14:creationId xmlns:p14="http://schemas.microsoft.com/office/powerpoint/2010/main" val="2307069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with slightly different lighting</a:t>
            </a:r>
          </a:p>
        </p:txBody>
      </p:sp>
      <p:sp>
        <p:nvSpPr>
          <p:cNvPr id="4" name="Slide Number Placeholder 3"/>
          <p:cNvSpPr>
            <a:spLocks noGrp="1"/>
          </p:cNvSpPr>
          <p:nvPr>
            <p:ph type="sldNum" sz="quarter" idx="5"/>
          </p:nvPr>
        </p:nvSpPr>
        <p:spPr/>
        <p:txBody>
          <a:bodyPr/>
          <a:lstStyle/>
          <a:p>
            <a:fld id="{835AEEA9-FFEE-4600-BAA4-EEC4C0B00474}" type="slidenum">
              <a:rPr lang="en-IE" smtClean="0"/>
              <a:t>8</a:t>
            </a:fld>
            <a:endParaRPr lang="en-IE"/>
          </a:p>
        </p:txBody>
      </p:sp>
    </p:spTree>
    <p:extLst>
      <p:ext uri="{BB962C8B-B14F-4D97-AF65-F5344CB8AC3E}">
        <p14:creationId xmlns:p14="http://schemas.microsoft.com/office/powerpoint/2010/main" val="2842797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835AEEA9-FFEE-4600-BAA4-EEC4C0B00474}" type="slidenum">
              <a:rPr lang="en-IE" smtClean="0"/>
              <a:t>10</a:t>
            </a:fld>
            <a:endParaRPr lang="en-IE"/>
          </a:p>
        </p:txBody>
      </p:sp>
    </p:spTree>
    <p:extLst>
      <p:ext uri="{BB962C8B-B14F-4D97-AF65-F5344CB8AC3E}">
        <p14:creationId xmlns:p14="http://schemas.microsoft.com/office/powerpoint/2010/main" val="4238598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DE260577-D75F-4CCC-B2A8-47D79B1C97D1}" type="datetimeFigureOut">
              <a:rPr lang="en-IE" smtClean="0"/>
              <a:t>07/12/2022</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28826073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E260577-D75F-4CCC-B2A8-47D79B1C97D1}" type="datetimeFigureOut">
              <a:rPr lang="en-IE" smtClean="0"/>
              <a:t>07/12/2022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2212814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E260577-D75F-4CCC-B2A8-47D79B1C97D1}" type="datetimeFigureOut">
              <a:rPr lang="en-IE" smtClean="0"/>
              <a:t>07/12/2022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4270554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E260577-D75F-4CCC-B2A8-47D79B1C97D1}" type="datetimeFigureOut">
              <a:rPr lang="en-IE" smtClean="0"/>
              <a:t>07/12/2022</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2165757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DE260577-D75F-4CCC-B2A8-47D79B1C97D1}" type="datetimeFigureOut">
              <a:rPr lang="en-IE" smtClean="0"/>
              <a:t>07/12/2022</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294283257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DE260577-D75F-4CCC-B2A8-47D79B1C97D1}" type="datetimeFigureOut">
              <a:rPr lang="en-IE" smtClean="0"/>
              <a:t>07/12/2022</a:t>
            </a:fld>
            <a:endParaRPr lang="en-IE"/>
          </a:p>
        </p:txBody>
      </p:sp>
      <p:sp>
        <p:nvSpPr>
          <p:cNvPr id="9" name="Footer Placeholder 8"/>
          <p:cNvSpPr>
            <a:spLocks noGrp="1"/>
          </p:cNvSpPr>
          <p:nvPr>
            <p:ph type="ftr" sz="quarter" idx="11"/>
          </p:nvPr>
        </p:nvSpPr>
        <p:spPr/>
        <p:txBody>
          <a:bodyPr/>
          <a:lstStyle/>
          <a:p>
            <a:endParaRPr lang="en-IE"/>
          </a:p>
        </p:txBody>
      </p:sp>
      <p:sp>
        <p:nvSpPr>
          <p:cNvPr id="10" name="Slide Number Placeholder 9"/>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1879173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DE260577-D75F-4CCC-B2A8-47D79B1C97D1}" type="datetimeFigureOut">
              <a:rPr lang="en-IE" smtClean="0"/>
              <a:t>07/12/2022</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ABE912E2-D136-40B2-BA36-A669499F22BD}" type="slidenum">
              <a:rPr lang="en-IE" smtClean="0"/>
              <a:t>‹#›</a:t>
            </a:fld>
            <a:endParaRPr lang="en-IE"/>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679658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E260577-D75F-4CCC-B2A8-47D79B1C97D1}" type="datetimeFigureOut">
              <a:rPr lang="en-IE" smtClean="0"/>
              <a:t>07/12/2022</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3325942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60577-D75F-4CCC-B2A8-47D79B1C97D1}" type="datetimeFigureOut">
              <a:rPr lang="en-IE" smtClean="0"/>
              <a:t>07/12/2022</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2105758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DE260577-D75F-4CCC-B2A8-47D79B1C97D1}" type="datetimeFigureOut">
              <a:rPr lang="en-IE" smtClean="0"/>
              <a:t>07/12/2022</a:t>
            </a:fld>
            <a:endParaRPr lang="en-IE"/>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E"/>
          </a:p>
        </p:txBody>
      </p:sp>
      <p:sp>
        <p:nvSpPr>
          <p:cNvPr id="11" name="Slide Number Placeholder 10"/>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2705886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E260577-D75F-4CCC-B2A8-47D79B1C97D1}" type="datetimeFigureOut">
              <a:rPr lang="en-IE" smtClean="0"/>
              <a:t>07/12/2022</a:t>
            </a:fld>
            <a:endParaRPr lang="en-IE"/>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ABE912E2-D136-40B2-BA36-A669499F22BD}" type="slidenum">
              <a:rPr lang="en-IE" smtClean="0"/>
              <a:t>‹#›</a:t>
            </a:fld>
            <a:endParaRPr lang="en-IE"/>
          </a:p>
        </p:txBody>
      </p:sp>
    </p:spTree>
    <p:extLst>
      <p:ext uri="{BB962C8B-B14F-4D97-AF65-F5344CB8AC3E}">
        <p14:creationId xmlns:p14="http://schemas.microsoft.com/office/powerpoint/2010/main" val="1986219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E260577-D75F-4CCC-B2A8-47D79B1C97D1}" type="datetimeFigureOut">
              <a:rPr lang="en-IE" smtClean="0"/>
              <a:t>07/12/2022</a:t>
            </a:fld>
            <a:endParaRPr lang="en-IE"/>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E"/>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BE912E2-D136-40B2-BA36-A669499F22BD}" type="slidenum">
              <a:rPr lang="en-IE" smtClean="0"/>
              <a:t>‹#›</a:t>
            </a:fld>
            <a:endParaRPr lang="en-IE"/>
          </a:p>
        </p:txBody>
      </p:sp>
    </p:spTree>
    <p:extLst>
      <p:ext uri="{BB962C8B-B14F-4D97-AF65-F5344CB8AC3E}">
        <p14:creationId xmlns:p14="http://schemas.microsoft.com/office/powerpoint/2010/main" val="91217585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8.png"/><Relationship Id="rId7" Type="http://schemas.openxmlformats.org/officeDocument/2006/relationships/diagramQuickStyle" Target="../diagrams/quickStyle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9.png"/><Relationship Id="rId9" Type="http://schemas.microsoft.com/office/2007/relationships/diagramDrawing" Target="../diagrams/drawing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eurochecksum.altervista.org/"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searchgate.net/publication/340305632_Deep_Learning-Based_Fake-Banknote_Detection_for_the_Visually_Impaired_People_Using_Visible-Light_Images_Captured_by_Smartphone_Cameras" TargetMode="External"/><Relationship Id="rId2" Type="http://schemas.openxmlformats.org/officeDocument/2006/relationships/hyperlink" Target="https://www.kaggle.com/code/databeru/detect-counterfeit-banknotes-with-machine-learning" TargetMode="Externa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nanonets.com/blog/ocr-with-tesseract/" TargetMode="External"/><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BD73E-2BC8-9CEB-C332-37B90C6164A0}"/>
              </a:ext>
            </a:extLst>
          </p:cNvPr>
          <p:cNvSpPr>
            <a:spLocks noGrp="1"/>
          </p:cNvSpPr>
          <p:nvPr>
            <p:ph type="ctrTitle"/>
          </p:nvPr>
        </p:nvSpPr>
        <p:spPr>
          <a:xfrm>
            <a:off x="1459755" y="1985194"/>
            <a:ext cx="8825658" cy="1326610"/>
          </a:xfrm>
        </p:spPr>
        <p:txBody>
          <a:bodyPr/>
          <a:lstStyle/>
          <a:p>
            <a:r>
              <a:rPr lang="en-IE" dirty="0"/>
              <a:t>Notes Checker</a:t>
            </a:r>
          </a:p>
        </p:txBody>
      </p:sp>
      <p:sp>
        <p:nvSpPr>
          <p:cNvPr id="3" name="Subtitle 2">
            <a:extLst>
              <a:ext uri="{FF2B5EF4-FFF2-40B4-BE49-F238E27FC236}">
                <a16:creationId xmlns:a16="http://schemas.microsoft.com/office/drawing/2014/main" id="{527DAD2F-F878-B535-5772-A27A818F139A}"/>
              </a:ext>
            </a:extLst>
          </p:cNvPr>
          <p:cNvSpPr>
            <a:spLocks noGrp="1"/>
          </p:cNvSpPr>
          <p:nvPr>
            <p:ph type="subTitle" idx="1"/>
          </p:nvPr>
        </p:nvSpPr>
        <p:spPr/>
        <p:txBody>
          <a:bodyPr/>
          <a:lstStyle/>
          <a:p>
            <a:r>
              <a:rPr lang="en-IE" dirty="0"/>
              <a:t>By Stephen Halligan , Adam Moen and Edosa Osarenotor</a:t>
            </a:r>
          </a:p>
        </p:txBody>
      </p:sp>
    </p:spTree>
    <p:extLst>
      <p:ext uri="{BB962C8B-B14F-4D97-AF65-F5344CB8AC3E}">
        <p14:creationId xmlns:p14="http://schemas.microsoft.com/office/powerpoint/2010/main" val="12902058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AED362-B913-D23C-86F4-2A7609AB2E7B}"/>
              </a:ext>
            </a:extLst>
          </p:cNvPr>
          <p:cNvSpPr txBox="1"/>
          <p:nvPr/>
        </p:nvSpPr>
        <p:spPr>
          <a:xfrm>
            <a:off x="911901" y="624590"/>
            <a:ext cx="60085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3" name="TextBox 2">
            <a:extLst>
              <a:ext uri="{FF2B5EF4-FFF2-40B4-BE49-F238E27FC236}">
                <a16:creationId xmlns:a16="http://schemas.microsoft.com/office/drawing/2014/main" id="{A289B016-B080-B53B-41BF-7AD91E2F9324}"/>
              </a:ext>
            </a:extLst>
          </p:cNvPr>
          <p:cNvSpPr txBox="1"/>
          <p:nvPr/>
        </p:nvSpPr>
        <p:spPr>
          <a:xfrm>
            <a:off x="786983" y="649573"/>
            <a:ext cx="6408295" cy="10243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5" name="Title 1">
            <a:extLst>
              <a:ext uri="{FF2B5EF4-FFF2-40B4-BE49-F238E27FC236}">
                <a16:creationId xmlns:a16="http://schemas.microsoft.com/office/drawing/2014/main" id="{5EFBE284-8804-3218-6BB5-8BD36CD98579}"/>
              </a:ext>
            </a:extLst>
          </p:cNvPr>
          <p:cNvSpPr txBox="1">
            <a:spLocks/>
          </p:cNvSpPr>
          <p:nvPr/>
        </p:nvSpPr>
        <p:spPr>
          <a:xfrm>
            <a:off x="742032" y="611905"/>
            <a:ext cx="8569472" cy="79624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a:t>Serial Number Checker Example</a:t>
            </a:r>
            <a:endParaRPr lang="en-IE" dirty="0"/>
          </a:p>
        </p:txBody>
      </p:sp>
      <p:pic>
        <p:nvPicPr>
          <p:cNvPr id="7" name="Picture 7" descr="Graphical user interface, text, application&#10;&#10;Description automatically generated">
            <a:extLst>
              <a:ext uri="{FF2B5EF4-FFF2-40B4-BE49-F238E27FC236}">
                <a16:creationId xmlns:a16="http://schemas.microsoft.com/office/drawing/2014/main" id="{5C1FA182-A01B-D1D2-F66F-F98ACA54E21F}"/>
              </a:ext>
            </a:extLst>
          </p:cNvPr>
          <p:cNvPicPr>
            <a:picLocks noChangeAspect="1"/>
          </p:cNvPicPr>
          <p:nvPr/>
        </p:nvPicPr>
        <p:blipFill>
          <a:blip r:embed="rId3"/>
          <a:stretch>
            <a:fillRect/>
          </a:stretch>
        </p:blipFill>
        <p:spPr>
          <a:xfrm>
            <a:off x="6610905" y="1794091"/>
            <a:ext cx="5302928" cy="15682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descr="Graphical user interface, text, application&#10;&#10;Description automatically generated">
            <a:extLst>
              <a:ext uri="{FF2B5EF4-FFF2-40B4-BE49-F238E27FC236}">
                <a16:creationId xmlns:a16="http://schemas.microsoft.com/office/drawing/2014/main" id="{6AE2B405-58AF-5F81-BDEF-C3AE8DDAEDC9}"/>
              </a:ext>
            </a:extLst>
          </p:cNvPr>
          <p:cNvPicPr>
            <a:picLocks noChangeAspect="1"/>
          </p:cNvPicPr>
          <p:nvPr/>
        </p:nvPicPr>
        <p:blipFill>
          <a:blip r:embed="rId4"/>
          <a:stretch>
            <a:fillRect/>
          </a:stretch>
        </p:blipFill>
        <p:spPr>
          <a:xfrm>
            <a:off x="7069586" y="3743667"/>
            <a:ext cx="4844246" cy="2181926"/>
          </a:xfrm>
          <a:prstGeom prst="rect">
            <a:avLst/>
          </a:prstGeom>
        </p:spPr>
      </p:pic>
      <p:graphicFrame>
        <p:nvGraphicFramePr>
          <p:cNvPr id="10" name="TextBox 5">
            <a:extLst>
              <a:ext uri="{FF2B5EF4-FFF2-40B4-BE49-F238E27FC236}">
                <a16:creationId xmlns:a16="http://schemas.microsoft.com/office/drawing/2014/main" id="{18BFB657-97B0-8EB9-FEB3-2279B3398D72}"/>
              </a:ext>
            </a:extLst>
          </p:cNvPr>
          <p:cNvGraphicFramePr/>
          <p:nvPr>
            <p:extLst>
              <p:ext uri="{D42A27DB-BD31-4B8C-83A1-F6EECF244321}">
                <p14:modId xmlns:p14="http://schemas.microsoft.com/office/powerpoint/2010/main" val="176433855"/>
              </p:ext>
            </p:extLst>
          </p:nvPr>
        </p:nvGraphicFramePr>
        <p:xfrm>
          <a:off x="908748" y="1669293"/>
          <a:ext cx="5586747" cy="45243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554248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5B1E6BA-95BB-8A72-83F0-632FCB6B1ABB}"/>
              </a:ext>
            </a:extLst>
          </p:cNvPr>
          <p:cNvSpPr txBox="1">
            <a:spLocks/>
          </p:cNvSpPr>
          <p:nvPr/>
        </p:nvSpPr>
        <p:spPr>
          <a:xfrm>
            <a:off x="742032" y="597109"/>
            <a:ext cx="6512812"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dirty="0"/>
              <a:t>SIFT Image Comparison</a:t>
            </a:r>
            <a:endParaRPr lang="en-US" dirty="0"/>
          </a:p>
        </p:txBody>
      </p:sp>
      <p:sp>
        <p:nvSpPr>
          <p:cNvPr id="9" name="TextBox 8">
            <a:extLst>
              <a:ext uri="{FF2B5EF4-FFF2-40B4-BE49-F238E27FC236}">
                <a16:creationId xmlns:a16="http://schemas.microsoft.com/office/drawing/2014/main" id="{D868C2C2-14F1-D0C7-668D-0F9DC03DE354}"/>
              </a:ext>
            </a:extLst>
          </p:cNvPr>
          <p:cNvSpPr txBox="1"/>
          <p:nvPr/>
        </p:nvSpPr>
        <p:spPr>
          <a:xfrm>
            <a:off x="6406718" y="1819922"/>
            <a:ext cx="522302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GB" dirty="0">
                <a:ea typeface="+mn-lt"/>
                <a:cs typeface="+mn-lt"/>
              </a:rPr>
              <a:t>Advantages of SIFT</a:t>
            </a:r>
            <a:endParaRPr lang="en-US" dirty="0">
              <a:ea typeface="+mn-lt"/>
              <a:cs typeface="+mn-lt"/>
            </a:endParaRPr>
          </a:p>
          <a:p>
            <a:pPr marL="742950" lvl="1" indent="-285750">
              <a:buFont typeface="Arial,Sans-Serif"/>
              <a:buChar char="•"/>
            </a:pPr>
            <a:r>
              <a:rPr lang="en-GB" dirty="0">
                <a:ea typeface="+mn-lt"/>
                <a:cs typeface="+mn-lt"/>
              </a:rPr>
              <a:t>Not affected by scaling</a:t>
            </a:r>
            <a:endParaRPr lang="en-US" dirty="0">
              <a:ea typeface="+mn-lt"/>
              <a:cs typeface="+mn-lt"/>
            </a:endParaRPr>
          </a:p>
          <a:p>
            <a:pPr marL="742950" lvl="1" indent="-285750">
              <a:buFont typeface="Arial,Sans-Serif"/>
              <a:buChar char="•"/>
            </a:pPr>
            <a:r>
              <a:rPr lang="en-GB" dirty="0">
                <a:ea typeface="+mn-lt"/>
                <a:cs typeface="+mn-lt"/>
              </a:rPr>
              <a:t>Image brightness doesn't affect output</a:t>
            </a:r>
            <a:endParaRPr lang="en-US" dirty="0">
              <a:ea typeface="+mn-lt"/>
              <a:cs typeface="+mn-lt"/>
            </a:endParaRPr>
          </a:p>
          <a:p>
            <a:pPr marL="742950" lvl="1" indent="-285750">
              <a:buFont typeface="Arial,Sans-Serif"/>
              <a:buChar char="•"/>
            </a:pPr>
            <a:r>
              <a:rPr lang="en-GB" dirty="0">
                <a:ea typeface="+mn-lt"/>
                <a:cs typeface="+mn-lt"/>
              </a:rPr>
              <a:t>Not impacted by image rotation</a:t>
            </a:r>
            <a:endParaRPr lang="en-US" dirty="0">
              <a:ea typeface="+mn-lt"/>
              <a:cs typeface="+mn-lt"/>
            </a:endParaRPr>
          </a:p>
        </p:txBody>
      </p:sp>
      <p:pic>
        <p:nvPicPr>
          <p:cNvPr id="11" name="Picture 11" descr="Graphical user interface, text, application&#10;&#10;Description automatically generated">
            <a:extLst>
              <a:ext uri="{FF2B5EF4-FFF2-40B4-BE49-F238E27FC236}">
                <a16:creationId xmlns:a16="http://schemas.microsoft.com/office/drawing/2014/main" id="{29D9208C-95E4-D7F7-8C45-5158B738372C}"/>
              </a:ext>
            </a:extLst>
          </p:cNvPr>
          <p:cNvPicPr>
            <a:picLocks noChangeAspect="1"/>
          </p:cNvPicPr>
          <p:nvPr/>
        </p:nvPicPr>
        <p:blipFill>
          <a:blip r:embed="rId2"/>
          <a:stretch>
            <a:fillRect/>
          </a:stretch>
        </p:blipFill>
        <p:spPr>
          <a:xfrm>
            <a:off x="5848905" y="3842128"/>
            <a:ext cx="5384306" cy="2014596"/>
          </a:xfrm>
          <a:prstGeom prst="rect">
            <a:avLst/>
          </a:prstGeom>
        </p:spPr>
      </p:pic>
      <p:graphicFrame>
        <p:nvGraphicFramePr>
          <p:cNvPr id="13" name="TextBox 3">
            <a:extLst>
              <a:ext uri="{FF2B5EF4-FFF2-40B4-BE49-F238E27FC236}">
                <a16:creationId xmlns:a16="http://schemas.microsoft.com/office/drawing/2014/main" id="{08A1843D-D16E-107B-F693-37C6F5A0ECF0}"/>
              </a:ext>
            </a:extLst>
          </p:cNvPr>
          <p:cNvGraphicFramePr/>
          <p:nvPr/>
        </p:nvGraphicFramePr>
        <p:xfrm>
          <a:off x="887766" y="1716349"/>
          <a:ext cx="4498020" cy="4247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84054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13"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5610BDF-29FD-75C4-7759-5F2E26863CB7}"/>
              </a:ext>
            </a:extLst>
          </p:cNvPr>
          <p:cNvSpPr txBox="1">
            <a:spLocks/>
          </p:cNvSpPr>
          <p:nvPr/>
        </p:nvSpPr>
        <p:spPr>
          <a:xfrm>
            <a:off x="742032" y="597109"/>
            <a:ext cx="6512812"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a:t>SIFT Image Comparison</a:t>
            </a:r>
            <a:endParaRPr lang="en-US" dirty="0"/>
          </a:p>
        </p:txBody>
      </p:sp>
      <p:sp>
        <p:nvSpPr>
          <p:cNvPr id="4" name="TextBox 3">
            <a:extLst>
              <a:ext uri="{FF2B5EF4-FFF2-40B4-BE49-F238E27FC236}">
                <a16:creationId xmlns:a16="http://schemas.microsoft.com/office/drawing/2014/main" id="{41EEA375-FF1D-AFB4-E5EE-097E391AF79E}"/>
              </a:ext>
            </a:extLst>
          </p:cNvPr>
          <p:cNvSpPr txBox="1"/>
          <p:nvPr/>
        </p:nvSpPr>
        <p:spPr>
          <a:xfrm>
            <a:off x="742032" y="1408150"/>
            <a:ext cx="4534818"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ea typeface="+mn-lt"/>
                <a:cs typeface="+mn-lt"/>
              </a:rPr>
              <a:t>A key point in this function is the pre-processing of the images in order to apply the SIFT function. </a:t>
            </a:r>
          </a:p>
          <a:p>
            <a:pPr marL="285750" indent="-285750">
              <a:buFont typeface="Arial"/>
              <a:buChar char="•"/>
            </a:pPr>
            <a:endParaRPr lang="en-GB" dirty="0">
              <a:ea typeface="+mn-lt"/>
              <a:cs typeface="+mn-lt"/>
            </a:endParaRPr>
          </a:p>
          <a:p>
            <a:pPr marL="285750" indent="-285750">
              <a:buFont typeface="Arial"/>
              <a:buChar char="•"/>
            </a:pPr>
            <a:r>
              <a:rPr lang="en-GB" dirty="0">
                <a:ea typeface="+mn-lt"/>
                <a:cs typeface="+mn-lt"/>
              </a:rPr>
              <a:t>To first tell what note is being inputted, we use OpenCV functions such as blurring, denoising, equalizing histograms</a:t>
            </a:r>
          </a:p>
          <a:p>
            <a:pPr marL="285750" indent="-285750">
              <a:buFont typeface="Arial"/>
              <a:buChar char="•"/>
            </a:pPr>
            <a:endParaRPr lang="en-GB" dirty="0">
              <a:ea typeface="+mn-lt"/>
              <a:cs typeface="+mn-lt"/>
            </a:endParaRPr>
          </a:p>
          <a:p>
            <a:pPr marL="285750" indent="-285750">
              <a:buFont typeface="Arial"/>
              <a:buChar char="•"/>
            </a:pPr>
            <a:r>
              <a:rPr lang="en-GB" dirty="0">
                <a:ea typeface="+mn-lt"/>
                <a:cs typeface="+mn-lt"/>
              </a:rPr>
              <a:t>When run, we get the following output. The images are compared based on the key points present in both images!</a:t>
            </a:r>
            <a:endParaRPr lang="en-US" dirty="0">
              <a:ea typeface="+mn-lt"/>
              <a:cs typeface="+mn-lt"/>
            </a:endParaRPr>
          </a:p>
          <a:p>
            <a:pPr marL="285750" indent="-285750">
              <a:buFont typeface="Arial"/>
              <a:buChar char="•"/>
            </a:pPr>
            <a:endParaRPr lang="en-GB" dirty="0">
              <a:ea typeface="+mn-lt"/>
              <a:cs typeface="+mn-lt"/>
            </a:endParaRPr>
          </a:p>
          <a:p>
            <a:pPr marL="285750" indent="-285750">
              <a:buFont typeface="Arial"/>
              <a:buChar char="•"/>
            </a:pPr>
            <a:r>
              <a:rPr lang="en-GB" dirty="0">
                <a:ea typeface="+mn-lt"/>
                <a:cs typeface="+mn-lt"/>
              </a:rPr>
              <a:t>After some research, it was found that we can get a comparison of the 2 images based on key points.</a:t>
            </a:r>
            <a:endParaRPr lang="en-GB" dirty="0"/>
          </a:p>
          <a:p>
            <a:pPr marL="285750" indent="-285750">
              <a:buFont typeface="Arial"/>
              <a:buChar char="•"/>
            </a:pPr>
            <a:endParaRPr lang="en-GB" dirty="0">
              <a:ea typeface="+mn-lt"/>
              <a:cs typeface="+mn-lt"/>
            </a:endParaRPr>
          </a:p>
          <a:p>
            <a:pPr marL="285750" indent="-285750">
              <a:buFont typeface="Arial"/>
              <a:buChar char="•"/>
            </a:pPr>
            <a:endParaRPr lang="en-GB" dirty="0">
              <a:ea typeface="+mn-lt"/>
              <a:cs typeface="+mn-lt"/>
            </a:endParaRPr>
          </a:p>
          <a:p>
            <a:pPr marL="285750" indent="-285750">
              <a:buFont typeface="Arial"/>
              <a:buChar char="•"/>
            </a:pPr>
            <a:endParaRPr lang="en-GB" dirty="0">
              <a:ea typeface="+mn-lt"/>
              <a:cs typeface="+mn-lt"/>
            </a:endParaRPr>
          </a:p>
        </p:txBody>
      </p:sp>
      <p:pic>
        <p:nvPicPr>
          <p:cNvPr id="5" name="Picture 5">
            <a:extLst>
              <a:ext uri="{FF2B5EF4-FFF2-40B4-BE49-F238E27FC236}">
                <a16:creationId xmlns:a16="http://schemas.microsoft.com/office/drawing/2014/main" id="{111668C2-AEEB-EEBE-69FC-6EFC09C9204C}"/>
              </a:ext>
            </a:extLst>
          </p:cNvPr>
          <p:cNvPicPr>
            <a:picLocks noChangeAspect="1"/>
          </p:cNvPicPr>
          <p:nvPr/>
        </p:nvPicPr>
        <p:blipFill>
          <a:blip r:embed="rId2"/>
          <a:stretch>
            <a:fillRect/>
          </a:stretch>
        </p:blipFill>
        <p:spPr>
          <a:xfrm>
            <a:off x="5426425" y="3934852"/>
            <a:ext cx="5532308" cy="2425626"/>
          </a:xfrm>
          <a:prstGeom prst="rect">
            <a:avLst/>
          </a:prstGeom>
        </p:spPr>
      </p:pic>
      <p:pic>
        <p:nvPicPr>
          <p:cNvPr id="2" name="Picture 1">
            <a:extLst>
              <a:ext uri="{FF2B5EF4-FFF2-40B4-BE49-F238E27FC236}">
                <a16:creationId xmlns:a16="http://schemas.microsoft.com/office/drawing/2014/main" id="{08A9EA3C-2569-EC9B-D988-B148633E5839}"/>
              </a:ext>
            </a:extLst>
          </p:cNvPr>
          <p:cNvPicPr>
            <a:picLocks noChangeAspect="1"/>
          </p:cNvPicPr>
          <p:nvPr/>
        </p:nvPicPr>
        <p:blipFill>
          <a:blip r:embed="rId3"/>
          <a:stretch>
            <a:fillRect/>
          </a:stretch>
        </p:blipFill>
        <p:spPr>
          <a:xfrm>
            <a:off x="5426425" y="1730805"/>
            <a:ext cx="5532308" cy="1881392"/>
          </a:xfrm>
          <a:prstGeom prst="rect">
            <a:avLst/>
          </a:prstGeom>
        </p:spPr>
      </p:pic>
    </p:spTree>
    <p:extLst>
      <p:ext uri="{BB962C8B-B14F-4D97-AF65-F5344CB8AC3E}">
        <p14:creationId xmlns:p14="http://schemas.microsoft.com/office/powerpoint/2010/main" val="15677571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2AF1ACE-1CA0-4718-0E83-101AD3DB9FB2}"/>
              </a:ext>
            </a:extLst>
          </p:cNvPr>
          <p:cNvSpPr txBox="1">
            <a:spLocks/>
          </p:cNvSpPr>
          <p:nvPr/>
        </p:nvSpPr>
        <p:spPr>
          <a:xfrm>
            <a:off x="742032" y="597109"/>
            <a:ext cx="8036812"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a:t>SIFT Comparison Percentages</a:t>
            </a:r>
            <a:endParaRPr lang="en-US" dirty="0"/>
          </a:p>
        </p:txBody>
      </p:sp>
      <p:pic>
        <p:nvPicPr>
          <p:cNvPr id="6" name="Picture 6" descr="Graphical user interface, text, application&#10;&#10;Description automatically generated">
            <a:extLst>
              <a:ext uri="{FF2B5EF4-FFF2-40B4-BE49-F238E27FC236}">
                <a16:creationId xmlns:a16="http://schemas.microsoft.com/office/drawing/2014/main" id="{1F59579B-A5B7-8E87-12CA-BFE1E0583CE7}"/>
              </a:ext>
            </a:extLst>
          </p:cNvPr>
          <p:cNvPicPr>
            <a:picLocks noChangeAspect="1"/>
          </p:cNvPicPr>
          <p:nvPr/>
        </p:nvPicPr>
        <p:blipFill>
          <a:blip r:embed="rId2"/>
          <a:stretch>
            <a:fillRect/>
          </a:stretch>
        </p:blipFill>
        <p:spPr>
          <a:xfrm>
            <a:off x="5915240" y="4274064"/>
            <a:ext cx="5821037" cy="2312219"/>
          </a:xfrm>
          <a:prstGeom prst="rect">
            <a:avLst/>
          </a:prstGeom>
        </p:spPr>
      </p:pic>
      <p:pic>
        <p:nvPicPr>
          <p:cNvPr id="8" name="Picture 8" descr="A picture containing diagram&#10;&#10;Description automatically generated">
            <a:extLst>
              <a:ext uri="{FF2B5EF4-FFF2-40B4-BE49-F238E27FC236}">
                <a16:creationId xmlns:a16="http://schemas.microsoft.com/office/drawing/2014/main" id="{A0FB5757-783C-1E4B-62A7-87B2927F67AB}"/>
              </a:ext>
            </a:extLst>
          </p:cNvPr>
          <p:cNvPicPr>
            <a:picLocks noChangeAspect="1"/>
          </p:cNvPicPr>
          <p:nvPr/>
        </p:nvPicPr>
        <p:blipFill>
          <a:blip r:embed="rId3"/>
          <a:stretch>
            <a:fillRect/>
          </a:stretch>
        </p:blipFill>
        <p:spPr>
          <a:xfrm>
            <a:off x="5918200" y="1441860"/>
            <a:ext cx="5821037" cy="2749602"/>
          </a:xfrm>
          <a:prstGeom prst="rect">
            <a:avLst/>
          </a:prstGeom>
        </p:spPr>
      </p:pic>
      <p:sp>
        <p:nvSpPr>
          <p:cNvPr id="11" name="TextBox 10">
            <a:extLst>
              <a:ext uri="{FF2B5EF4-FFF2-40B4-BE49-F238E27FC236}">
                <a16:creationId xmlns:a16="http://schemas.microsoft.com/office/drawing/2014/main" id="{F9D732F1-A50D-0794-D6EB-1D0FB5B27FA0}"/>
              </a:ext>
            </a:extLst>
          </p:cNvPr>
          <p:cNvSpPr txBox="1"/>
          <p:nvPr/>
        </p:nvSpPr>
        <p:spPr>
          <a:xfrm>
            <a:off x="532659" y="2310295"/>
            <a:ext cx="506169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ea typeface="+mn-lt"/>
                <a:cs typeface="+mn-lt"/>
              </a:rPr>
              <a:t>We can get a comparison of the 2 images based on key points.</a:t>
            </a:r>
            <a:endParaRPr lang="en-US" dirty="0">
              <a:ea typeface="+mn-lt"/>
              <a:cs typeface="+mn-lt"/>
            </a:endParaRPr>
          </a:p>
          <a:p>
            <a:pPr marL="285750" indent="-285750">
              <a:buFont typeface="Arial"/>
              <a:buChar char="•"/>
            </a:pPr>
            <a:endParaRPr lang="en-GB" dirty="0"/>
          </a:p>
          <a:p>
            <a:pPr marL="285750" indent="-285750">
              <a:buFont typeface="Arial"/>
              <a:buChar char="•"/>
            </a:pPr>
            <a:r>
              <a:rPr lang="en-GB" dirty="0">
                <a:ea typeface="+mn-lt"/>
                <a:cs typeface="+mn-lt"/>
              </a:rPr>
              <a:t>Seen in the bottom screenshot, if the calculated percentage is greater than 45%, we consider the note to be valid.</a:t>
            </a:r>
          </a:p>
          <a:p>
            <a:endParaRPr lang="en-GB" dirty="0">
              <a:ea typeface="+mn-lt"/>
              <a:cs typeface="+mn-lt"/>
            </a:endParaRPr>
          </a:p>
          <a:p>
            <a:pPr marL="285750" indent="-285750">
              <a:buFont typeface="Arial"/>
              <a:buChar char="•"/>
            </a:pPr>
            <a:r>
              <a:rPr lang="en-GB" dirty="0">
                <a:ea typeface="+mn-lt"/>
                <a:cs typeface="+mn-lt"/>
              </a:rPr>
              <a:t>However, if the percentage is lower than 45%, the note is invalid.</a:t>
            </a:r>
          </a:p>
          <a:p>
            <a:endParaRPr lang="en-GB" dirty="0">
              <a:ea typeface="+mn-lt"/>
              <a:cs typeface="+mn-lt"/>
            </a:endParaRPr>
          </a:p>
          <a:p>
            <a:pPr marL="285750" indent="-285750">
              <a:buFont typeface="Arial"/>
              <a:buChar char="•"/>
            </a:pPr>
            <a:r>
              <a:rPr lang="en-GB" dirty="0">
                <a:ea typeface="+mn-lt"/>
                <a:cs typeface="+mn-lt"/>
              </a:rPr>
              <a:t>Can request the user to input a new photo or perform further checks to ensure their note is not counterfeit.</a:t>
            </a:r>
            <a:endParaRPr lang="en-US" dirty="0"/>
          </a:p>
          <a:p>
            <a:pPr marL="285750" indent="-285750">
              <a:buFont typeface="Arial"/>
              <a:buChar char="•"/>
            </a:pPr>
            <a:endParaRPr lang="en-GB" dirty="0">
              <a:ea typeface="+mn-lt"/>
              <a:cs typeface="+mn-lt"/>
            </a:endParaRPr>
          </a:p>
        </p:txBody>
      </p:sp>
    </p:spTree>
    <p:extLst>
      <p:ext uri="{BB962C8B-B14F-4D97-AF65-F5344CB8AC3E}">
        <p14:creationId xmlns:p14="http://schemas.microsoft.com/office/powerpoint/2010/main" val="1493582986"/>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2AF1ACE-1CA0-4718-0E83-101AD3DB9FB2}"/>
              </a:ext>
            </a:extLst>
          </p:cNvPr>
          <p:cNvSpPr txBox="1">
            <a:spLocks/>
          </p:cNvSpPr>
          <p:nvPr/>
        </p:nvSpPr>
        <p:spPr>
          <a:xfrm>
            <a:off x="565058" y="524527"/>
            <a:ext cx="7433672" cy="152722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dirty="0"/>
              <a:t>Existing Solutions and Comparisons</a:t>
            </a:r>
            <a:endParaRPr lang="en-US" dirty="0"/>
          </a:p>
        </p:txBody>
      </p:sp>
      <p:sp>
        <p:nvSpPr>
          <p:cNvPr id="11" name="TextBox 10">
            <a:extLst>
              <a:ext uri="{FF2B5EF4-FFF2-40B4-BE49-F238E27FC236}">
                <a16:creationId xmlns:a16="http://schemas.microsoft.com/office/drawing/2014/main" id="{F9D732F1-A50D-0794-D6EB-1D0FB5B27FA0}"/>
              </a:ext>
            </a:extLst>
          </p:cNvPr>
          <p:cNvSpPr txBox="1"/>
          <p:nvPr/>
        </p:nvSpPr>
        <p:spPr>
          <a:xfrm>
            <a:off x="554218" y="2051753"/>
            <a:ext cx="6895873"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GB" dirty="0"/>
          </a:p>
          <a:p>
            <a:pPr marL="285750" indent="-285750">
              <a:buFont typeface="Arial"/>
              <a:buChar char="•"/>
            </a:pPr>
            <a:r>
              <a:rPr lang="en-GB" dirty="0"/>
              <a:t>Websites like ’</a:t>
            </a:r>
            <a:r>
              <a:rPr lang="en-GB" dirty="0">
                <a:hlinkClick r:id="rId2"/>
              </a:rPr>
              <a:t>http://eurochecksum.altervista.org</a:t>
            </a:r>
            <a:r>
              <a:rPr lang="en-GB" dirty="0"/>
              <a:t>’ exist for checking serial numbers present on bank notes, however this website is merely a proof-of-concept, and does not utilise image processing.</a:t>
            </a:r>
          </a:p>
          <a:p>
            <a:pPr marL="285750" indent="-285750">
              <a:buFont typeface="Arial"/>
              <a:buChar char="•"/>
            </a:pPr>
            <a:endParaRPr lang="en-GB" dirty="0"/>
          </a:p>
          <a:p>
            <a:pPr marL="285750" indent="-285750">
              <a:buFont typeface="Arial"/>
              <a:buChar char="•"/>
            </a:pPr>
            <a:r>
              <a:rPr lang="en-GB" dirty="0">
                <a:ea typeface="+mn-lt"/>
                <a:cs typeface="+mn-lt"/>
              </a:rPr>
              <a:t>Fake currency detecting machines currently use UV light to crosscheck the UV marks present on bills, confirming that they are present and are authentic. </a:t>
            </a:r>
          </a:p>
          <a:p>
            <a:endParaRPr lang="en-GB" dirty="0">
              <a:ea typeface="+mn-lt"/>
              <a:cs typeface="+mn-lt"/>
            </a:endParaRPr>
          </a:p>
          <a:p>
            <a:pPr marL="285750" indent="-285750">
              <a:buFont typeface="Arial"/>
              <a:buChar char="•"/>
            </a:pPr>
            <a:r>
              <a:rPr lang="en-GB" dirty="0">
                <a:ea typeface="+mn-lt"/>
                <a:cs typeface="+mn-lt"/>
              </a:rPr>
              <a:t>These machines can be very expensive and are also, like any method, prone to failing to detect fake currency; depending on how well made the fraudulent note is</a:t>
            </a:r>
          </a:p>
        </p:txBody>
      </p:sp>
      <p:pic>
        <p:nvPicPr>
          <p:cNvPr id="2" name="Picture 1">
            <a:extLst>
              <a:ext uri="{FF2B5EF4-FFF2-40B4-BE49-F238E27FC236}">
                <a16:creationId xmlns:a16="http://schemas.microsoft.com/office/drawing/2014/main" id="{7E0A6155-07B8-F3AF-B36D-80EAD5A91839}"/>
              </a:ext>
            </a:extLst>
          </p:cNvPr>
          <p:cNvPicPr>
            <a:picLocks noChangeAspect="1"/>
          </p:cNvPicPr>
          <p:nvPr/>
        </p:nvPicPr>
        <p:blipFill>
          <a:blip r:embed="rId3"/>
          <a:stretch>
            <a:fillRect/>
          </a:stretch>
        </p:blipFill>
        <p:spPr>
          <a:xfrm>
            <a:off x="7998730" y="1752113"/>
            <a:ext cx="2908300" cy="4292600"/>
          </a:xfrm>
          <a:prstGeom prst="rect">
            <a:avLst/>
          </a:prstGeom>
        </p:spPr>
      </p:pic>
    </p:spTree>
    <p:extLst>
      <p:ext uri="{BB962C8B-B14F-4D97-AF65-F5344CB8AC3E}">
        <p14:creationId xmlns:p14="http://schemas.microsoft.com/office/powerpoint/2010/main" val="144389761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2AF1ACE-1CA0-4718-0E83-101AD3DB9FB2}"/>
              </a:ext>
            </a:extLst>
          </p:cNvPr>
          <p:cNvSpPr txBox="1">
            <a:spLocks/>
          </p:cNvSpPr>
          <p:nvPr/>
        </p:nvSpPr>
        <p:spPr>
          <a:xfrm>
            <a:off x="565058" y="524527"/>
            <a:ext cx="7433672" cy="152722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dirty="0"/>
              <a:t>Existing Solutions and Comparisons</a:t>
            </a:r>
            <a:endParaRPr lang="en-US" dirty="0"/>
          </a:p>
        </p:txBody>
      </p:sp>
      <p:sp>
        <p:nvSpPr>
          <p:cNvPr id="11" name="TextBox 10">
            <a:extLst>
              <a:ext uri="{FF2B5EF4-FFF2-40B4-BE49-F238E27FC236}">
                <a16:creationId xmlns:a16="http://schemas.microsoft.com/office/drawing/2014/main" id="{F9D732F1-A50D-0794-D6EB-1D0FB5B27FA0}"/>
              </a:ext>
            </a:extLst>
          </p:cNvPr>
          <p:cNvSpPr txBox="1"/>
          <p:nvPr/>
        </p:nvSpPr>
        <p:spPr>
          <a:xfrm>
            <a:off x="296884" y="2051753"/>
            <a:ext cx="507076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GB" dirty="0"/>
          </a:p>
          <a:p>
            <a:pPr marL="285750" indent="-285750">
              <a:buFont typeface="Arial" panose="020B0604020202020204" pitchFamily="34" charset="0"/>
              <a:buChar char="•"/>
            </a:pPr>
            <a:r>
              <a:rPr lang="en-GB" dirty="0">
                <a:ea typeface="+mn-lt"/>
                <a:cs typeface="+mn-lt"/>
              </a:rPr>
              <a:t>Many image processing projects created to detect the validity of bank notes make use of machine learning. Whilst we recognise that this method is very successful at identifying fake currency, it is also not particularly feasible for our project.</a:t>
            </a:r>
          </a:p>
          <a:p>
            <a:endParaRPr lang="en-GB" dirty="0">
              <a:ea typeface="+mn-lt"/>
              <a:cs typeface="+mn-lt"/>
            </a:endParaRPr>
          </a:p>
          <a:p>
            <a:pPr marL="285750" indent="-285750">
              <a:buFont typeface="Arial"/>
              <a:buChar char="•"/>
            </a:pPr>
            <a:r>
              <a:rPr lang="en-GB" dirty="0">
                <a:ea typeface="+mn-lt"/>
                <a:cs typeface="+mn-lt"/>
              </a:rPr>
              <a:t>Machine learning can be used and yields a very accurate result as can be seen in projects created in the past. This approach is highly resource intensive, and time-consuming to carry out.</a:t>
            </a:r>
          </a:p>
        </p:txBody>
      </p:sp>
      <p:sp>
        <p:nvSpPr>
          <p:cNvPr id="4" name="TextBox 3">
            <a:extLst>
              <a:ext uri="{FF2B5EF4-FFF2-40B4-BE49-F238E27FC236}">
                <a16:creationId xmlns:a16="http://schemas.microsoft.com/office/drawing/2014/main" id="{F962E372-9AD0-DECB-FCA9-065BAF9F4547}"/>
              </a:ext>
            </a:extLst>
          </p:cNvPr>
          <p:cNvSpPr txBox="1"/>
          <p:nvPr/>
        </p:nvSpPr>
        <p:spPr>
          <a:xfrm>
            <a:off x="5846617" y="5545064"/>
            <a:ext cx="6103917" cy="1107996"/>
          </a:xfrm>
          <a:prstGeom prst="rect">
            <a:avLst/>
          </a:prstGeom>
          <a:noFill/>
        </p:spPr>
        <p:txBody>
          <a:bodyPr wrap="square" rtlCol="0">
            <a:spAutoFit/>
          </a:bodyPr>
          <a:lstStyle/>
          <a:p>
            <a:pPr marL="285750" indent="-285750">
              <a:buFont typeface="Arial" panose="020B0604020202020204" pitchFamily="34" charset="0"/>
              <a:buChar char="•"/>
            </a:pPr>
            <a:r>
              <a:rPr lang="en-US" sz="1100" dirty="0">
                <a:hlinkClick r:id="rId2"/>
              </a:rPr>
              <a:t>https://www.kaggle.com/code/databeru/detect-counterfeit-banknotes-with-machine-learning</a:t>
            </a:r>
            <a:endParaRPr lang="en-US" sz="1100" dirty="0"/>
          </a:p>
          <a:p>
            <a:pPr marL="285750" indent="-285750">
              <a:buFont typeface="Arial" panose="020B0604020202020204" pitchFamily="34" charset="0"/>
              <a:buChar char="•"/>
            </a:pPr>
            <a:r>
              <a:rPr lang="en-US" sz="1100" dirty="0">
                <a:hlinkClick r:id="rId3"/>
              </a:rPr>
              <a:t>https://www.researchgate.net/publication/340305632_Deep_Learning-Based_Fake-Banknote_Detection_for_the_Visually_Impaired_People_Using_Visible-Light_Images_Captured_by_Smartphone_Cameras</a:t>
            </a:r>
            <a:endParaRPr lang="en-US" sz="1100" dirty="0"/>
          </a:p>
          <a:p>
            <a:endParaRPr lang="en-US" sz="1100" dirty="0"/>
          </a:p>
        </p:txBody>
      </p:sp>
      <p:pic>
        <p:nvPicPr>
          <p:cNvPr id="1026" name="Picture 2">
            <a:extLst>
              <a:ext uri="{FF2B5EF4-FFF2-40B4-BE49-F238E27FC236}">
                <a16:creationId xmlns:a16="http://schemas.microsoft.com/office/drawing/2014/main" id="{999DD942-EF98-E5EC-ECF2-E51055D327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2644" y="2280063"/>
            <a:ext cx="6287890" cy="3036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35542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BCFBE4-75EB-B567-9536-89F572D0B478}"/>
              </a:ext>
            </a:extLst>
          </p:cNvPr>
          <p:cNvSpPr>
            <a:spLocks noGrp="1"/>
          </p:cNvSpPr>
          <p:nvPr>
            <p:ph idx="1"/>
          </p:nvPr>
        </p:nvSpPr>
        <p:spPr>
          <a:xfrm>
            <a:off x="1622729" y="1491602"/>
            <a:ext cx="8946541" cy="4195481"/>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4400" dirty="0"/>
              <a:t>Questions?</a:t>
            </a:r>
          </a:p>
        </p:txBody>
      </p:sp>
      <p:sp>
        <p:nvSpPr>
          <p:cNvPr id="2" name="TextBox 1">
            <a:extLst>
              <a:ext uri="{FF2B5EF4-FFF2-40B4-BE49-F238E27FC236}">
                <a16:creationId xmlns:a16="http://schemas.microsoft.com/office/drawing/2014/main" id="{A32BE142-126C-5182-8F78-5C6B15DBFD9B}"/>
              </a:ext>
            </a:extLst>
          </p:cNvPr>
          <p:cNvSpPr txBox="1"/>
          <p:nvPr/>
        </p:nvSpPr>
        <p:spPr>
          <a:xfrm>
            <a:off x="1777999" y="986251"/>
            <a:ext cx="8946541" cy="584775"/>
          </a:xfrm>
          <a:prstGeom prst="rect">
            <a:avLst/>
          </a:prstGeom>
          <a:noFill/>
        </p:spPr>
        <p:txBody>
          <a:bodyPr wrap="square" rtlCol="0">
            <a:spAutoFit/>
          </a:bodyPr>
          <a:lstStyle/>
          <a:p>
            <a:pPr algn="ctr"/>
            <a:r>
              <a:rPr lang="en-IE" sz="3200" dirty="0"/>
              <a:t>Thank you for your attention!</a:t>
            </a:r>
          </a:p>
        </p:txBody>
      </p:sp>
    </p:spTree>
    <p:extLst>
      <p:ext uri="{BB962C8B-B14F-4D97-AF65-F5344CB8AC3E}">
        <p14:creationId xmlns:p14="http://schemas.microsoft.com/office/powerpoint/2010/main" val="16991088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5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69D3-0CCD-EC9A-4AB0-838F43455116}"/>
              </a:ext>
            </a:extLst>
          </p:cNvPr>
          <p:cNvSpPr>
            <a:spLocks noGrp="1"/>
          </p:cNvSpPr>
          <p:nvPr>
            <p:ph type="title"/>
          </p:nvPr>
        </p:nvSpPr>
        <p:spPr>
          <a:xfrm>
            <a:off x="1104294" y="609601"/>
            <a:ext cx="3704356" cy="811041"/>
          </a:xfrm>
        </p:spPr>
        <p:txBody>
          <a:bodyPr>
            <a:normAutofit/>
          </a:bodyPr>
          <a:lstStyle/>
          <a:p>
            <a:pPr algn="ctr"/>
            <a:r>
              <a:rPr lang="en-IE" dirty="0"/>
              <a:t>Brainstorming</a:t>
            </a:r>
          </a:p>
        </p:txBody>
      </p:sp>
      <p:sp>
        <p:nvSpPr>
          <p:cNvPr id="3" name="Content Placeholder 2">
            <a:extLst>
              <a:ext uri="{FF2B5EF4-FFF2-40B4-BE49-F238E27FC236}">
                <a16:creationId xmlns:a16="http://schemas.microsoft.com/office/drawing/2014/main" id="{35B8EC3C-34A5-B350-F7D8-B25980205C3C}"/>
              </a:ext>
            </a:extLst>
          </p:cNvPr>
          <p:cNvSpPr>
            <a:spLocks noGrp="1"/>
          </p:cNvSpPr>
          <p:nvPr>
            <p:ph idx="1"/>
          </p:nvPr>
        </p:nvSpPr>
        <p:spPr>
          <a:xfrm>
            <a:off x="1104294" y="2052918"/>
            <a:ext cx="4400214" cy="4195481"/>
          </a:xfrm>
        </p:spPr>
        <p:txBody>
          <a:bodyPr>
            <a:normAutofit/>
          </a:bodyPr>
          <a:lstStyle/>
          <a:p>
            <a:r>
              <a:rPr lang="en-IE" dirty="0"/>
              <a:t>Emotion / Gesture Identifier</a:t>
            </a:r>
          </a:p>
          <a:p>
            <a:endParaRPr lang="en-IE" dirty="0"/>
          </a:p>
          <a:p>
            <a:r>
              <a:rPr lang="en-IE" dirty="0"/>
              <a:t>Fake Currency Detection</a:t>
            </a:r>
          </a:p>
          <a:p>
            <a:pPr marL="0" indent="0">
              <a:buNone/>
            </a:pPr>
            <a:endParaRPr lang="en-IE" dirty="0"/>
          </a:p>
          <a:p>
            <a:r>
              <a:rPr lang="en-IE" dirty="0"/>
              <a:t>Notes Checker</a:t>
            </a:r>
          </a:p>
          <a:p>
            <a:pPr marL="0" indent="0">
              <a:buNone/>
            </a:pPr>
            <a:endParaRPr lang="en-IE" dirty="0"/>
          </a:p>
        </p:txBody>
      </p:sp>
      <p:pic>
        <p:nvPicPr>
          <p:cNvPr id="7" name="Picture 6">
            <a:extLst>
              <a:ext uri="{FF2B5EF4-FFF2-40B4-BE49-F238E27FC236}">
                <a16:creationId xmlns:a16="http://schemas.microsoft.com/office/drawing/2014/main" id="{AE93D15E-2E8E-BFDF-AD9E-420F3C925ABF}"/>
              </a:ext>
            </a:extLst>
          </p:cNvPr>
          <p:cNvPicPr>
            <a:picLocks noChangeAspect="1"/>
          </p:cNvPicPr>
          <p:nvPr/>
        </p:nvPicPr>
        <p:blipFill>
          <a:blip r:embed="rId3"/>
          <a:stretch>
            <a:fillRect/>
          </a:stretch>
        </p:blipFill>
        <p:spPr>
          <a:xfrm>
            <a:off x="5676523" y="1254706"/>
            <a:ext cx="6047715" cy="5150576"/>
          </a:xfrm>
          <a:prstGeom prst="rect">
            <a:avLst/>
          </a:prstGeom>
        </p:spPr>
      </p:pic>
      <p:pic>
        <p:nvPicPr>
          <p:cNvPr id="4" name="Picture 6" descr="Blue-Eyes White Dragon - Yu-Gi-Oh! Card Database - YGOPRODeck">
            <a:extLst>
              <a:ext uri="{FF2B5EF4-FFF2-40B4-BE49-F238E27FC236}">
                <a16:creationId xmlns:a16="http://schemas.microsoft.com/office/drawing/2014/main" id="{CAFA606D-A573-F49F-5303-B7EEDB8CFA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370062">
            <a:off x="9443119" y="4278292"/>
            <a:ext cx="1725384" cy="2516428"/>
          </a:xfrm>
          <a:prstGeom prst="rect">
            <a:avLst/>
          </a:prstGeom>
          <a:noFill/>
          <a:extLst>
            <a:ext uri="{909E8E84-426E-40DD-AFC4-6F175D3DCCD1}">
              <a14:hiddenFill xmlns:a14="http://schemas.microsoft.com/office/drawing/2010/main">
                <a:solidFill>
                  <a:srgbClr val="FFFFFF"/>
                </a:solidFill>
              </a14:hiddenFill>
            </a:ext>
          </a:extLst>
        </p:spPr>
      </p:pic>
      <p:sp>
        <p:nvSpPr>
          <p:cNvPr id="5" name="Multiply 4">
            <a:extLst>
              <a:ext uri="{FF2B5EF4-FFF2-40B4-BE49-F238E27FC236}">
                <a16:creationId xmlns:a16="http://schemas.microsoft.com/office/drawing/2014/main" id="{33C80809-7A67-B7C0-A75F-759956E06196}"/>
              </a:ext>
            </a:extLst>
          </p:cNvPr>
          <p:cNvSpPr/>
          <p:nvPr/>
        </p:nvSpPr>
        <p:spPr>
          <a:xfrm>
            <a:off x="10481509" y="5245739"/>
            <a:ext cx="1191380" cy="141316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00450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908BE5-CDA2-F733-55A9-E6A729DE60F9}"/>
              </a:ext>
            </a:extLst>
          </p:cNvPr>
          <p:cNvSpPr txBox="1">
            <a:spLocks/>
          </p:cNvSpPr>
          <p:nvPr/>
        </p:nvSpPr>
        <p:spPr>
          <a:xfrm>
            <a:off x="5411931" y="452718"/>
            <a:ext cx="463890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dirty="0"/>
              <a:t>The Theory </a:t>
            </a:r>
          </a:p>
        </p:txBody>
      </p:sp>
      <p:pic>
        <p:nvPicPr>
          <p:cNvPr id="1026" name="Picture 2" descr="85€ Euro euros Total. 50 + 20 + 10 + 5€ Euro Banknotes. Cir Notes. 4 Bills.  Ft | eBay">
            <a:extLst>
              <a:ext uri="{FF2B5EF4-FFF2-40B4-BE49-F238E27FC236}">
                <a16:creationId xmlns:a16="http://schemas.microsoft.com/office/drawing/2014/main" id="{C5F3E4F3-0940-56B7-E0AD-C5C5EF0DCB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13"/>
          <a:stretch/>
        </p:blipFill>
        <p:spPr bwMode="auto">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2A85EA5-F60A-BB7B-6F81-0E59315E5BCF}"/>
              </a:ext>
            </a:extLst>
          </p:cNvPr>
          <p:cNvSpPr txBox="1">
            <a:spLocks/>
          </p:cNvSpPr>
          <p:nvPr/>
        </p:nvSpPr>
        <p:spPr>
          <a:xfrm>
            <a:off x="5410950" y="2052918"/>
            <a:ext cx="4638903"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Program will check user inputted euro note(s).</a:t>
            </a:r>
          </a:p>
          <a:p>
            <a:endParaRPr lang="en-US" dirty="0"/>
          </a:p>
          <a:p>
            <a:r>
              <a:rPr lang="en-US" dirty="0"/>
              <a:t>These checks include the value of note(s) and if it is a legitimate note</a:t>
            </a:r>
          </a:p>
          <a:p>
            <a:endParaRPr lang="en-US" dirty="0"/>
          </a:p>
          <a:p>
            <a:r>
              <a:rPr lang="en-US" dirty="0"/>
              <a:t>The program will inform the user, the value of the note(s) inputted and if it can be verified.</a:t>
            </a:r>
          </a:p>
          <a:p>
            <a:pPr marL="0" indent="0"/>
            <a:endParaRPr lang="en-US" dirty="0"/>
          </a:p>
          <a:p>
            <a:pPr marL="0" indent="0"/>
            <a:endParaRPr lang="en-US" dirty="0"/>
          </a:p>
        </p:txBody>
      </p:sp>
    </p:spTree>
    <p:extLst>
      <p:ext uri="{BB962C8B-B14F-4D97-AF65-F5344CB8AC3E}">
        <p14:creationId xmlns:p14="http://schemas.microsoft.com/office/powerpoint/2010/main" val="325376150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0" name="Content Placeholder 2">
            <a:extLst>
              <a:ext uri="{FF2B5EF4-FFF2-40B4-BE49-F238E27FC236}">
                <a16:creationId xmlns:a16="http://schemas.microsoft.com/office/drawing/2014/main" id="{7FD8A021-1372-5F2E-0231-CDE37F3E7923}"/>
              </a:ext>
            </a:extLst>
          </p:cNvPr>
          <p:cNvGraphicFramePr>
            <a:graphicFrameLocks noGrp="1"/>
          </p:cNvGraphicFramePr>
          <p:nvPr>
            <p:ph idx="1"/>
            <p:extLst>
              <p:ext uri="{D42A27DB-BD31-4B8C-83A1-F6EECF244321}">
                <p14:modId xmlns:p14="http://schemas.microsoft.com/office/powerpoint/2010/main" val="4126945357"/>
              </p:ext>
            </p:extLst>
          </p:nvPr>
        </p:nvGraphicFramePr>
        <p:xfrm>
          <a:off x="1074236" y="1718992"/>
          <a:ext cx="4423636" cy="40405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descr="Converting Image To Text Using Pytesseract In Python">
            <a:extLst>
              <a:ext uri="{FF2B5EF4-FFF2-40B4-BE49-F238E27FC236}">
                <a16:creationId xmlns:a16="http://schemas.microsoft.com/office/drawing/2014/main" id="{99190D65-CD3A-B673-597F-8FB5F9177F3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5771"/>
          <a:stretch/>
        </p:blipFill>
        <p:spPr bwMode="auto">
          <a:xfrm>
            <a:off x="6293921" y="1963487"/>
            <a:ext cx="4716065" cy="333290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25A88F15-777E-CA90-80B7-CF6B95F300C9}"/>
              </a:ext>
            </a:extLst>
          </p:cNvPr>
          <p:cNvSpPr txBox="1">
            <a:spLocks/>
          </p:cNvSpPr>
          <p:nvPr/>
        </p:nvSpPr>
        <p:spPr>
          <a:xfrm>
            <a:off x="1104294" y="609601"/>
            <a:ext cx="2643841"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dirty="0"/>
              <a:t>Research</a:t>
            </a:r>
          </a:p>
        </p:txBody>
      </p:sp>
      <p:sp>
        <p:nvSpPr>
          <p:cNvPr id="2" name="TextBox 1">
            <a:extLst>
              <a:ext uri="{FF2B5EF4-FFF2-40B4-BE49-F238E27FC236}">
                <a16:creationId xmlns:a16="http://schemas.microsoft.com/office/drawing/2014/main" id="{86591AD0-DB38-280E-C29E-22646EF0B986}"/>
              </a:ext>
            </a:extLst>
          </p:cNvPr>
          <p:cNvSpPr txBox="1"/>
          <p:nvPr/>
        </p:nvSpPr>
        <p:spPr>
          <a:xfrm>
            <a:off x="2317388" y="6080760"/>
            <a:ext cx="8940800" cy="1000274"/>
          </a:xfrm>
          <a:prstGeom prst="rect">
            <a:avLst/>
          </a:prstGeom>
          <a:noFill/>
        </p:spPr>
        <p:txBody>
          <a:bodyPr wrap="square" rtlCol="0">
            <a:spAutoFit/>
          </a:bodyPr>
          <a:lstStyle/>
          <a:p>
            <a:pPr algn="ctr"/>
            <a:r>
              <a:rPr lang="en-IE" sz="1200" dirty="0">
                <a:effectLst/>
              </a:rPr>
              <a:t>Source</a:t>
            </a:r>
            <a:r>
              <a:rPr lang="en-IE" sz="1600" dirty="0">
                <a:effectLst/>
              </a:rPr>
              <a:t>:</a:t>
            </a:r>
          </a:p>
          <a:p>
            <a:pPr algn="ctr"/>
            <a:r>
              <a:rPr lang="en-IE" sz="1400" dirty="0">
                <a:effectLst/>
              </a:rPr>
              <a:t>‘</a:t>
            </a:r>
            <a:r>
              <a:rPr lang="en-IE" sz="1050" dirty="0">
                <a:effectLst/>
              </a:rPr>
              <a:t>Tesseract OCR in Python with </a:t>
            </a:r>
            <a:r>
              <a:rPr lang="en-IE" sz="1050" dirty="0" err="1">
                <a:effectLst/>
              </a:rPr>
              <a:t>Pytesseract</a:t>
            </a:r>
            <a:r>
              <a:rPr lang="en-IE" sz="1050" dirty="0">
                <a:effectLst/>
              </a:rPr>
              <a:t> &amp; OpenCV’, </a:t>
            </a:r>
            <a:r>
              <a:rPr lang="en-IE" sz="1050" i="1" dirty="0">
                <a:effectLst/>
              </a:rPr>
              <a:t>Nanonets AI &amp; Machine Learning Blog</a:t>
            </a:r>
            <a:r>
              <a:rPr lang="en-IE" sz="1050" dirty="0">
                <a:effectLst/>
              </a:rPr>
              <a:t>, Aug. 09, 2022. </a:t>
            </a:r>
            <a:r>
              <a:rPr lang="en-IE" sz="1050" dirty="0">
                <a:effectLst/>
                <a:hlinkClick r:id="rId8"/>
              </a:rPr>
              <a:t>https://nanonets.com/blog/ocr-with-tesseract/</a:t>
            </a:r>
            <a:r>
              <a:rPr lang="en-IE" sz="1050" dirty="0">
                <a:effectLst/>
              </a:rPr>
              <a:t> (accessed Nov. 24, 2022).</a:t>
            </a:r>
          </a:p>
          <a:p>
            <a:endParaRPr lang="en-IE" dirty="0"/>
          </a:p>
        </p:txBody>
      </p:sp>
    </p:spTree>
    <p:extLst>
      <p:ext uri="{BB962C8B-B14F-4D97-AF65-F5344CB8AC3E}">
        <p14:creationId xmlns:p14="http://schemas.microsoft.com/office/powerpoint/2010/main" val="18772596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500" fill="hold"/>
                                        <p:tgtEl>
                                          <p:spTgt spid="1030"/>
                                        </p:tgtEl>
                                        <p:attrNameLst>
                                          <p:attrName>ppt_x</p:attrName>
                                        </p:attrNameLst>
                                      </p:cBhvr>
                                      <p:tavLst>
                                        <p:tav tm="0">
                                          <p:val>
                                            <p:strVal val="0-#ppt_w/2"/>
                                          </p:val>
                                        </p:tav>
                                        <p:tav tm="100000">
                                          <p:val>
                                            <p:strVal val="#ppt_x"/>
                                          </p:val>
                                        </p:tav>
                                      </p:tavLst>
                                    </p:anim>
                                    <p:anim calcmode="lin" valueType="num">
                                      <p:cBhvr additive="base">
                                        <p:cTn id="8" dur="500" fill="hold"/>
                                        <p:tgtEl>
                                          <p:spTgt spid="10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1+#ppt_w/2"/>
                                          </p:val>
                                        </p:tav>
                                        <p:tav tm="100000">
                                          <p:val>
                                            <p:strVal val="#ppt_x"/>
                                          </p:val>
                                        </p:tav>
                                      </p:tavLst>
                                    </p:anim>
                                    <p:anim calcmode="lin" valueType="num">
                                      <p:cBhvr additive="base">
                                        <p:cTn id="14" dur="500" fill="hold"/>
                                        <p:tgtEl>
                                          <p:spTgt spid="10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30"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DD07D1-4F5A-B5C6-1165-3DEA729F14E0}"/>
              </a:ext>
            </a:extLst>
          </p:cNvPr>
          <p:cNvPicPr>
            <a:picLocks noChangeAspect="1"/>
          </p:cNvPicPr>
          <p:nvPr/>
        </p:nvPicPr>
        <p:blipFill>
          <a:blip r:embed="rId3"/>
          <a:stretch>
            <a:fillRect/>
          </a:stretch>
        </p:blipFill>
        <p:spPr>
          <a:xfrm>
            <a:off x="1245675" y="3981450"/>
            <a:ext cx="2762250" cy="2381250"/>
          </a:xfrm>
          <a:prstGeom prst="rect">
            <a:avLst/>
          </a:prstGeom>
        </p:spPr>
      </p:pic>
      <p:pic>
        <p:nvPicPr>
          <p:cNvPr id="3074" name="Picture 2">
            <a:extLst>
              <a:ext uri="{FF2B5EF4-FFF2-40B4-BE49-F238E27FC236}">
                <a16:creationId xmlns:a16="http://schemas.microsoft.com/office/drawing/2014/main" id="{17A6CA47-EAAC-DBE0-49B7-268A493DA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2308" y="3981450"/>
            <a:ext cx="7374841" cy="23812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AC7472B8-AA7A-A818-8BDD-99D7807EB2B9}"/>
              </a:ext>
            </a:extLst>
          </p:cNvPr>
          <p:cNvSpPr txBox="1">
            <a:spLocks/>
          </p:cNvSpPr>
          <p:nvPr/>
        </p:nvSpPr>
        <p:spPr>
          <a:xfrm>
            <a:off x="1104294" y="609601"/>
            <a:ext cx="4626550"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dirty="0"/>
              <a:t>Note Calculation</a:t>
            </a:r>
          </a:p>
        </p:txBody>
      </p:sp>
      <p:pic>
        <p:nvPicPr>
          <p:cNvPr id="6" name="Picture 5">
            <a:extLst>
              <a:ext uri="{FF2B5EF4-FFF2-40B4-BE49-F238E27FC236}">
                <a16:creationId xmlns:a16="http://schemas.microsoft.com/office/drawing/2014/main" id="{E5E6D3FC-7D1A-B074-6799-15C0EEF0BC0E}"/>
              </a:ext>
            </a:extLst>
          </p:cNvPr>
          <p:cNvPicPr>
            <a:picLocks noChangeAspect="1"/>
          </p:cNvPicPr>
          <p:nvPr/>
        </p:nvPicPr>
        <p:blipFill>
          <a:blip r:embed="rId5"/>
          <a:stretch>
            <a:fillRect/>
          </a:stretch>
        </p:blipFill>
        <p:spPr>
          <a:xfrm>
            <a:off x="1245675" y="1711180"/>
            <a:ext cx="10241474" cy="2225820"/>
          </a:xfrm>
          <a:prstGeom prst="rect">
            <a:avLst/>
          </a:prstGeom>
        </p:spPr>
      </p:pic>
    </p:spTree>
    <p:extLst>
      <p:ext uri="{BB962C8B-B14F-4D97-AF65-F5344CB8AC3E}">
        <p14:creationId xmlns:p14="http://schemas.microsoft.com/office/powerpoint/2010/main" val="657152716"/>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B7993EC-5F59-A180-489A-0D03FC93A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5908" y="1440614"/>
            <a:ext cx="3407358" cy="49409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6EC86528-79F4-C8F9-4AE8-D89723F8BDD9}"/>
              </a:ext>
            </a:extLst>
          </p:cNvPr>
          <p:cNvSpPr txBox="1">
            <a:spLocks/>
          </p:cNvSpPr>
          <p:nvPr/>
        </p:nvSpPr>
        <p:spPr>
          <a:xfrm>
            <a:off x="1104294" y="609601"/>
            <a:ext cx="8510486"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a:t>Text Extraction using PyTesseract</a:t>
            </a:r>
            <a:endParaRPr lang="en-IE" dirty="0"/>
          </a:p>
        </p:txBody>
      </p:sp>
      <p:pic>
        <p:nvPicPr>
          <p:cNvPr id="16" name="Picture 15">
            <a:extLst>
              <a:ext uri="{FF2B5EF4-FFF2-40B4-BE49-F238E27FC236}">
                <a16:creationId xmlns:a16="http://schemas.microsoft.com/office/drawing/2014/main" id="{545F56AB-8D80-E63E-1B20-52F3202A074F}"/>
              </a:ext>
            </a:extLst>
          </p:cNvPr>
          <p:cNvPicPr>
            <a:picLocks noChangeAspect="1"/>
          </p:cNvPicPr>
          <p:nvPr/>
        </p:nvPicPr>
        <p:blipFill rotWithShape="1">
          <a:blip r:embed="rId4">
            <a:extLst>
              <a:ext uri="{28A0092B-C50C-407E-A947-70E740481C1C}">
                <a14:useLocalDpi xmlns:a14="http://schemas.microsoft.com/office/drawing/2010/main" val="0"/>
              </a:ext>
            </a:extLst>
          </a:blip>
          <a:srcRect l="-39214" r="-10680" b="6994"/>
          <a:stretch/>
        </p:blipFill>
        <p:spPr>
          <a:xfrm>
            <a:off x="-679010" y="1440614"/>
            <a:ext cx="4961299" cy="4940956"/>
          </a:xfrm>
          <a:prstGeom prst="rect">
            <a:avLst/>
          </a:prstGeom>
        </p:spPr>
      </p:pic>
      <p:pic>
        <p:nvPicPr>
          <p:cNvPr id="1028" name="Picture 4">
            <a:extLst>
              <a:ext uri="{FF2B5EF4-FFF2-40B4-BE49-F238E27FC236}">
                <a16:creationId xmlns:a16="http://schemas.microsoft.com/office/drawing/2014/main" id="{32DC3B99-E17F-9716-19D3-B91FDE72E3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2274" y="1420643"/>
            <a:ext cx="2977600" cy="4960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6804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 calcmode="lin" valueType="num">
                                      <p:cBhvr additive="base">
                                        <p:cTn id="15" dur="500" fill="hold"/>
                                        <p:tgtEl>
                                          <p:spTgt spid="1028"/>
                                        </p:tgtEl>
                                        <p:attrNameLst>
                                          <p:attrName>ppt_x</p:attrName>
                                        </p:attrNameLst>
                                      </p:cBhvr>
                                      <p:tavLst>
                                        <p:tav tm="0">
                                          <p:val>
                                            <p:strVal val="#ppt_x"/>
                                          </p:val>
                                        </p:tav>
                                        <p:tav tm="100000">
                                          <p:val>
                                            <p:strVal val="#ppt_x"/>
                                          </p:val>
                                        </p:tav>
                                      </p:tavLst>
                                    </p:anim>
                                    <p:anim calcmode="lin" valueType="num">
                                      <p:cBhvr additive="base">
                                        <p:cTn id="16"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52BFE6-0084-9202-F33E-099C3C606066}"/>
              </a:ext>
            </a:extLst>
          </p:cNvPr>
          <p:cNvSpPr txBox="1">
            <a:spLocks/>
          </p:cNvSpPr>
          <p:nvPr/>
        </p:nvSpPr>
        <p:spPr>
          <a:xfrm>
            <a:off x="1104294" y="609601"/>
            <a:ext cx="8546700" cy="81104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E" dirty="0"/>
              <a:t>Text Extraction Using </a:t>
            </a:r>
            <a:r>
              <a:rPr lang="en-IE" dirty="0" err="1"/>
              <a:t>PyTesseract</a:t>
            </a:r>
            <a:endParaRPr lang="en-IE" dirty="0"/>
          </a:p>
        </p:txBody>
      </p:sp>
      <p:pic>
        <p:nvPicPr>
          <p:cNvPr id="2050" name="Picture 2">
            <a:extLst>
              <a:ext uri="{FF2B5EF4-FFF2-40B4-BE49-F238E27FC236}">
                <a16:creationId xmlns:a16="http://schemas.microsoft.com/office/drawing/2014/main" id="{27F77284-73D7-0034-DB88-053AD8443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549" y="1679089"/>
            <a:ext cx="5308347" cy="48346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50A9D53-0119-7E09-1E18-520487496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6479" y="1679089"/>
            <a:ext cx="5413971" cy="4834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9596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0-#ppt_w/2"/>
                                          </p:val>
                                        </p:tav>
                                        <p:tav tm="100000">
                                          <p:val>
                                            <p:strVal val="#ppt_x"/>
                                          </p:val>
                                        </p:tav>
                                      </p:tavLst>
                                    </p:anim>
                                    <p:anim calcmode="lin" valueType="num">
                                      <p:cBhvr additive="base">
                                        <p:cTn id="8"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anim calcmode="lin" valueType="num">
                                      <p:cBhvr additive="base">
                                        <p:cTn id="13" dur="500" fill="hold"/>
                                        <p:tgtEl>
                                          <p:spTgt spid="2052"/>
                                        </p:tgtEl>
                                        <p:attrNameLst>
                                          <p:attrName>ppt_x</p:attrName>
                                        </p:attrNameLst>
                                      </p:cBhvr>
                                      <p:tavLst>
                                        <p:tav tm="0">
                                          <p:val>
                                            <p:strVal val="#ppt_x"/>
                                          </p:val>
                                        </p:tav>
                                        <p:tav tm="100000">
                                          <p:val>
                                            <p:strVal val="#ppt_x"/>
                                          </p:val>
                                        </p:tav>
                                      </p:tavLst>
                                    </p:anim>
                                    <p:anim calcmode="lin" valueType="num">
                                      <p:cBhvr additive="base">
                                        <p:cTn id="14"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A710B73-25FB-72B4-6798-1C194869C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176" y="198426"/>
            <a:ext cx="3617968" cy="44912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2262E6A-72DA-0D51-30CB-834250C0C5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144" y="198426"/>
            <a:ext cx="3596135" cy="449127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510D291-BB17-0B1D-98BE-1B6A4A4544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3176" y="4689696"/>
            <a:ext cx="7214103" cy="196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91010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0-#ppt_w/2"/>
                                          </p:val>
                                        </p:tav>
                                        <p:tav tm="100000">
                                          <p:val>
                                            <p:strVal val="#ppt_x"/>
                                          </p:val>
                                        </p:tav>
                                      </p:tavLst>
                                    </p:anim>
                                    <p:anim calcmode="lin" valueType="num">
                                      <p:cBhvr additive="base">
                                        <p:cTn id="8" dur="500" fill="hold"/>
                                        <p:tgtEl>
                                          <p:spTgt spid="409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00"/>
                                        </p:tgtEl>
                                        <p:attrNameLst>
                                          <p:attrName>style.visibility</p:attrName>
                                        </p:attrNameLst>
                                      </p:cBhvr>
                                      <p:to>
                                        <p:strVal val="visible"/>
                                      </p:to>
                                    </p:set>
                                    <p:anim calcmode="lin" valueType="num">
                                      <p:cBhvr additive="base">
                                        <p:cTn id="11" dur="500" fill="hold"/>
                                        <p:tgtEl>
                                          <p:spTgt spid="4100"/>
                                        </p:tgtEl>
                                        <p:attrNameLst>
                                          <p:attrName>ppt_x</p:attrName>
                                        </p:attrNameLst>
                                      </p:cBhvr>
                                      <p:tavLst>
                                        <p:tav tm="0">
                                          <p:val>
                                            <p:strVal val="1+#ppt_w/2"/>
                                          </p:val>
                                        </p:tav>
                                        <p:tav tm="100000">
                                          <p:val>
                                            <p:strVal val="#ppt_x"/>
                                          </p:val>
                                        </p:tav>
                                      </p:tavLst>
                                    </p:anim>
                                    <p:anim calcmode="lin" valueType="num">
                                      <p:cBhvr additive="base">
                                        <p:cTn id="12" dur="500" fill="hold"/>
                                        <p:tgtEl>
                                          <p:spTgt spid="4100"/>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102"/>
                                        </p:tgtEl>
                                        <p:attrNameLst>
                                          <p:attrName>style.visibility</p:attrName>
                                        </p:attrNameLst>
                                      </p:cBhvr>
                                      <p:to>
                                        <p:strVal val="visible"/>
                                      </p:to>
                                    </p:set>
                                    <p:anim calcmode="lin" valueType="num">
                                      <p:cBhvr additive="base">
                                        <p:cTn id="15" dur="500" fill="hold"/>
                                        <p:tgtEl>
                                          <p:spTgt spid="4102"/>
                                        </p:tgtEl>
                                        <p:attrNameLst>
                                          <p:attrName>ppt_x</p:attrName>
                                        </p:attrNameLst>
                                      </p:cBhvr>
                                      <p:tavLst>
                                        <p:tav tm="0">
                                          <p:val>
                                            <p:strVal val="#ppt_x"/>
                                          </p:val>
                                        </p:tav>
                                        <p:tav tm="100000">
                                          <p:val>
                                            <p:strVal val="#ppt_x"/>
                                          </p:val>
                                        </p:tav>
                                      </p:tavLst>
                                    </p:anim>
                                    <p:anim calcmode="lin" valueType="num">
                                      <p:cBhvr additive="base">
                                        <p:cTn id="16"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AEE14F-9D50-D01D-E4FC-33BA98B5DB78}"/>
              </a:ext>
            </a:extLst>
          </p:cNvPr>
          <p:cNvSpPr txBox="1">
            <a:spLocks/>
          </p:cNvSpPr>
          <p:nvPr/>
        </p:nvSpPr>
        <p:spPr>
          <a:xfrm>
            <a:off x="648930" y="629266"/>
            <a:ext cx="3322912" cy="1641987"/>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600"/>
              <a:t>Serial Number Checker</a:t>
            </a:r>
          </a:p>
        </p:txBody>
      </p:sp>
      <p:pic>
        <p:nvPicPr>
          <p:cNvPr id="2" name="Picture 4" descr="A picture containing letter&#10;&#10;Description automatically generated">
            <a:extLst>
              <a:ext uri="{FF2B5EF4-FFF2-40B4-BE49-F238E27FC236}">
                <a16:creationId xmlns:a16="http://schemas.microsoft.com/office/drawing/2014/main" id="{59E37385-4808-4A4F-68E4-FD95A6DB7B93}"/>
              </a:ext>
            </a:extLst>
          </p:cNvPr>
          <p:cNvPicPr>
            <a:picLocks noChangeAspect="1"/>
          </p:cNvPicPr>
          <p:nvPr/>
        </p:nvPicPr>
        <p:blipFill rotWithShape="1">
          <a:blip r:embed="rId3"/>
          <a:srcRect r="7896"/>
          <a:stretch/>
        </p:blipFill>
        <p:spPr>
          <a:xfrm>
            <a:off x="4619544" y="609601"/>
            <a:ext cx="6924756" cy="5638797"/>
          </a:xfrm>
          <a:prstGeom prst="rect">
            <a:avLst/>
          </a:prstGeom>
          <a:solidFill>
            <a:srgbClr val="FFFFFF">
              <a:shade val="85000"/>
            </a:srgbClr>
          </a:solidFill>
          <a:effectLst>
            <a:outerShdw blurRad="50800" dist="38100" dir="5400000" algn="t" rotWithShape="0">
              <a:prstClr val="black">
                <a:alpha val="43000"/>
              </a:prst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94A7EA13-497A-75C7-FFB6-2656F6E63610}"/>
              </a:ext>
            </a:extLst>
          </p:cNvPr>
          <p:cNvSpPr txBox="1"/>
          <p:nvPr/>
        </p:nvSpPr>
        <p:spPr>
          <a:xfrm>
            <a:off x="647701" y="2438401"/>
            <a:ext cx="3324141" cy="380999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85750">
              <a:lnSpc>
                <a:spcPct val="90000"/>
              </a:lnSpc>
              <a:spcBef>
                <a:spcPts val="1000"/>
              </a:spcBef>
              <a:buClr>
                <a:schemeClr val="bg2">
                  <a:lumMod val="40000"/>
                  <a:lumOff val="60000"/>
                </a:schemeClr>
              </a:buClr>
              <a:buSzPct val="80000"/>
              <a:buFont typeface="Wingdings 3" charset="2"/>
              <a:buChar char=""/>
            </a:pPr>
            <a:r>
              <a:rPr lang="en-US" sz="1700" dirty="0">
                <a:latin typeface="+mj-lt"/>
                <a:ea typeface="+mj-ea"/>
                <a:cs typeface="+mj-cs"/>
              </a:rPr>
              <a:t>Checksums used within serial numbers to validate the note against the country control </a:t>
            </a:r>
          </a:p>
          <a:p>
            <a:pPr marL="285750" indent="-285750">
              <a:lnSpc>
                <a:spcPct val="90000"/>
              </a:lnSpc>
              <a:spcBef>
                <a:spcPts val="1000"/>
              </a:spcBef>
              <a:buClr>
                <a:schemeClr val="bg2">
                  <a:lumMod val="40000"/>
                  <a:lumOff val="60000"/>
                </a:schemeClr>
              </a:buClr>
              <a:buSzPct val="80000"/>
              <a:buFont typeface="Wingdings 3" charset="2"/>
              <a:buChar char=""/>
            </a:pPr>
            <a:endParaRPr lang="en-US" sz="1700" dirty="0">
              <a:latin typeface="+mj-lt"/>
              <a:ea typeface="+mj-ea"/>
              <a:cs typeface="+mj-cs"/>
            </a:endParaRPr>
          </a:p>
          <a:p>
            <a:pPr marL="285750" indent="-285750">
              <a:lnSpc>
                <a:spcPct val="90000"/>
              </a:lnSpc>
              <a:spcBef>
                <a:spcPts val="1000"/>
              </a:spcBef>
              <a:buClr>
                <a:schemeClr val="bg2">
                  <a:lumMod val="40000"/>
                  <a:lumOff val="60000"/>
                </a:schemeClr>
              </a:buClr>
              <a:buSzPct val="80000"/>
              <a:buFont typeface="Wingdings 3" charset="2"/>
              <a:buChar char=""/>
            </a:pPr>
            <a:r>
              <a:rPr lang="en-US" sz="1700" dirty="0">
                <a:latin typeface="+mj-lt"/>
                <a:ea typeface="+mj-ea"/>
                <a:cs typeface="+mj-cs"/>
              </a:rPr>
              <a:t>We also use ASCII to convert the 2nd letter to number prior to checksum validation</a:t>
            </a:r>
          </a:p>
          <a:p>
            <a:pPr marL="285750" indent="-285750">
              <a:lnSpc>
                <a:spcPct val="90000"/>
              </a:lnSpc>
              <a:spcBef>
                <a:spcPts val="1000"/>
              </a:spcBef>
              <a:buClr>
                <a:schemeClr val="bg2">
                  <a:lumMod val="40000"/>
                  <a:lumOff val="60000"/>
                </a:schemeClr>
              </a:buClr>
              <a:buSzPct val="80000"/>
              <a:buFont typeface="Wingdings 3" charset="2"/>
              <a:buChar char=""/>
            </a:pPr>
            <a:endParaRPr lang="en-US" sz="1700" dirty="0">
              <a:latin typeface="+mj-lt"/>
              <a:ea typeface="+mj-ea"/>
              <a:cs typeface="+mj-cs"/>
            </a:endParaRPr>
          </a:p>
          <a:p>
            <a:pPr marL="285750" indent="-285750">
              <a:lnSpc>
                <a:spcPct val="90000"/>
              </a:lnSpc>
              <a:spcBef>
                <a:spcPts val="1000"/>
              </a:spcBef>
              <a:buClr>
                <a:schemeClr val="bg2">
                  <a:lumMod val="40000"/>
                  <a:lumOff val="60000"/>
                </a:schemeClr>
              </a:buClr>
              <a:buSzPct val="80000"/>
              <a:buFont typeface="Wingdings 3" charset="2"/>
              <a:buChar char=""/>
            </a:pPr>
            <a:r>
              <a:rPr lang="en-US" sz="1700" dirty="0">
                <a:latin typeface="+mj-lt"/>
                <a:ea typeface="+mj-ea"/>
                <a:cs typeface="+mj-cs"/>
              </a:rPr>
              <a:t>Country code (first letter of serial number) is also used to validate the authenticity</a:t>
            </a:r>
          </a:p>
        </p:txBody>
      </p:sp>
    </p:spTree>
    <p:extLst>
      <p:ext uri="{BB962C8B-B14F-4D97-AF65-F5344CB8AC3E}">
        <p14:creationId xmlns:p14="http://schemas.microsoft.com/office/powerpoint/2010/main" val="24228940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E497A5DDE61EC49B38F08F69D7D1C30" ma:contentTypeVersion="12" ma:contentTypeDescription="Create a new document." ma:contentTypeScope="" ma:versionID="00b8f379fb65af6976d3688de6f1d5ca">
  <xsd:schema xmlns:xsd="http://www.w3.org/2001/XMLSchema" xmlns:xs="http://www.w3.org/2001/XMLSchema" xmlns:p="http://schemas.microsoft.com/office/2006/metadata/properties" xmlns:ns3="8713c86b-11c3-4892-8b22-8e1103c1c89f" xmlns:ns4="186a8af6-524e-48fb-a2b5-8db5625d742b" targetNamespace="http://schemas.microsoft.com/office/2006/metadata/properties" ma:root="true" ma:fieldsID="08d6217e45c760f49eb7ebaf342d472f" ns3:_="" ns4:_="">
    <xsd:import namespace="8713c86b-11c3-4892-8b22-8e1103c1c89f"/>
    <xsd:import namespace="186a8af6-524e-48fb-a2b5-8db5625d742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13c86b-11c3-4892-8b22-8e1103c1c89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86a8af6-524e-48fb-a2b5-8db5625d742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77E47EC-BB58-4791-B9C8-4F526325B804}">
  <ds:schemaRefs>
    <ds:schemaRef ds:uri="http://schemas.microsoft.com/sharepoint/v3/contenttype/forms"/>
  </ds:schemaRefs>
</ds:datastoreItem>
</file>

<file path=customXml/itemProps2.xml><?xml version="1.0" encoding="utf-8"?>
<ds:datastoreItem xmlns:ds="http://schemas.openxmlformats.org/officeDocument/2006/customXml" ds:itemID="{4418D60F-788B-41A9-8CF2-653714EE75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13c86b-11c3-4892-8b22-8e1103c1c89f"/>
    <ds:schemaRef ds:uri="186a8af6-524e-48fb-a2b5-8db5625d74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FCAF19-D9D9-4C43-B9AD-769F19CEFAE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{380A729F-48E3-4F4E-AC72-15C1E2AAF05C}tf10001120</Template>
  <TotalTime>331</TotalTime>
  <Words>842</Words>
  <Application>Microsoft Macintosh PowerPoint</Application>
  <PresentationFormat>Widescreen</PresentationFormat>
  <Paragraphs>88</Paragraphs>
  <Slides>16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Arial,Sans-Serif</vt:lpstr>
      <vt:lpstr>Arial</vt:lpstr>
      <vt:lpstr>Calibri</vt:lpstr>
      <vt:lpstr>Gill Sans MT</vt:lpstr>
      <vt:lpstr>Wingdings 3</vt:lpstr>
      <vt:lpstr>Parcel</vt:lpstr>
      <vt:lpstr>Notes Checker</vt:lpstr>
      <vt:lpstr>Brainstorming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Checker</dc:title>
  <dc:creator>Edosa Osarenotor</dc:creator>
  <cp:lastModifiedBy>C19332291 Stephen Halligan</cp:lastModifiedBy>
  <cp:revision>232</cp:revision>
  <dcterms:created xsi:type="dcterms:W3CDTF">2022-11-21T12:41:16Z</dcterms:created>
  <dcterms:modified xsi:type="dcterms:W3CDTF">2022-12-07T16:45:30Z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0x010100CE497A5DDE61EC49B38F08F69D7D1C30</vt:lpwstr>
  </property>
</Properties>
</file>